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9"/>
  </p:notesMasterIdLst>
  <p:sldIdLst>
    <p:sldId id="324" r:id="rId2"/>
    <p:sldId id="388" r:id="rId3"/>
    <p:sldId id="359" r:id="rId4"/>
    <p:sldId id="310" r:id="rId5"/>
    <p:sldId id="322" r:id="rId6"/>
    <p:sldId id="316" r:id="rId7"/>
    <p:sldId id="326" r:id="rId8"/>
    <p:sldId id="421" r:id="rId9"/>
    <p:sldId id="399" r:id="rId10"/>
    <p:sldId id="321" r:id="rId11"/>
    <p:sldId id="328" r:id="rId12"/>
    <p:sldId id="418" r:id="rId13"/>
    <p:sldId id="407" r:id="rId14"/>
    <p:sldId id="446" r:id="rId15"/>
    <p:sldId id="447" r:id="rId16"/>
    <p:sldId id="448" r:id="rId17"/>
    <p:sldId id="449" r:id="rId18"/>
    <p:sldId id="450" r:id="rId19"/>
    <p:sldId id="406" r:id="rId20"/>
    <p:sldId id="409" r:id="rId21"/>
    <p:sldId id="401" r:id="rId22"/>
    <p:sldId id="400" r:id="rId23"/>
    <p:sldId id="279" r:id="rId24"/>
    <p:sldId id="271" r:id="rId25"/>
    <p:sldId id="273" r:id="rId26"/>
    <p:sldId id="274" r:id="rId27"/>
    <p:sldId id="386" r:id="rId28"/>
    <p:sldId id="276" r:id="rId29"/>
    <p:sldId id="384" r:id="rId30"/>
    <p:sldId id="385" r:id="rId31"/>
    <p:sldId id="307" r:id="rId32"/>
    <p:sldId id="308" r:id="rId33"/>
    <p:sldId id="283" r:id="rId34"/>
    <p:sldId id="383" r:id="rId35"/>
    <p:sldId id="389" r:id="rId36"/>
    <p:sldId id="382" r:id="rId37"/>
    <p:sldId id="285" r:id="rId38"/>
    <p:sldId id="286" r:id="rId39"/>
    <p:sldId id="287" r:id="rId40"/>
    <p:sldId id="288" r:id="rId41"/>
    <p:sldId id="289" r:id="rId42"/>
    <p:sldId id="343" r:id="rId43"/>
    <p:sldId id="398" r:id="rId44"/>
    <p:sldId id="317" r:id="rId45"/>
    <p:sldId id="393" r:id="rId46"/>
    <p:sldId id="394" r:id="rId47"/>
    <p:sldId id="311" r:id="rId48"/>
    <p:sldId id="265" r:id="rId49"/>
    <p:sldId id="460" r:id="rId50"/>
    <p:sldId id="461" r:id="rId51"/>
    <p:sldId id="266" r:id="rId52"/>
    <p:sldId id="459" r:id="rId53"/>
    <p:sldId id="267" r:id="rId54"/>
    <p:sldId id="268" r:id="rId55"/>
    <p:sldId id="270" r:id="rId56"/>
    <p:sldId id="376" r:id="rId57"/>
    <p:sldId id="269" r:id="rId58"/>
    <p:sldId id="378" r:id="rId59"/>
    <p:sldId id="332" r:id="rId60"/>
    <p:sldId id="341" r:id="rId61"/>
    <p:sldId id="340" r:id="rId62"/>
    <p:sldId id="342" r:id="rId63"/>
    <p:sldId id="428" r:id="rId64"/>
    <p:sldId id="281" r:id="rId65"/>
    <p:sldId id="365" r:id="rId66"/>
    <p:sldId id="364" r:id="rId67"/>
    <p:sldId id="363" r:id="rId68"/>
    <p:sldId id="361" r:id="rId69"/>
    <p:sldId id="362" r:id="rId70"/>
    <p:sldId id="366" r:id="rId71"/>
    <p:sldId id="377" r:id="rId72"/>
    <p:sldId id="424" r:id="rId73"/>
    <p:sldId id="395" r:id="rId74"/>
    <p:sldId id="451" r:id="rId75"/>
    <p:sldId id="313" r:id="rId76"/>
    <p:sldId id="410" r:id="rId77"/>
    <p:sldId id="411" r:id="rId78"/>
    <p:sldId id="381" r:id="rId79"/>
    <p:sldId id="425" r:id="rId80"/>
    <p:sldId id="453" r:id="rId81"/>
    <p:sldId id="457" r:id="rId82"/>
    <p:sldId id="452" r:id="rId83"/>
    <p:sldId id="454" r:id="rId84"/>
    <p:sldId id="380" r:id="rId85"/>
    <p:sldId id="432" r:id="rId86"/>
    <p:sldId id="439" r:id="rId87"/>
    <p:sldId id="436" r:id="rId88"/>
    <p:sldId id="429" r:id="rId89"/>
    <p:sldId id="435" r:id="rId90"/>
    <p:sldId id="434" r:id="rId91"/>
    <p:sldId id="375" r:id="rId92"/>
    <p:sldId id="387" r:id="rId93"/>
    <p:sldId id="352" r:id="rId94"/>
    <p:sldId id="371" r:id="rId95"/>
    <p:sldId id="372" r:id="rId96"/>
    <p:sldId id="374" r:id="rId97"/>
    <p:sldId id="370" r:id="rId98"/>
    <p:sldId id="358" r:id="rId99"/>
    <p:sldId id="438" r:id="rId100"/>
    <p:sldId id="433" r:id="rId101"/>
    <p:sldId id="334" r:id="rId102"/>
    <p:sldId id="336" r:id="rId103"/>
    <p:sldId id="422" r:id="rId104"/>
    <p:sldId id="458" r:id="rId105"/>
    <p:sldId id="441" r:id="rId106"/>
    <p:sldId id="442" r:id="rId107"/>
    <p:sldId id="416" r:id="rId108"/>
    <p:sldId id="417" r:id="rId109"/>
    <p:sldId id="415" r:id="rId110"/>
    <p:sldId id="367" r:id="rId111"/>
    <p:sldId id="315" r:id="rId112"/>
    <p:sldId id="295" r:id="rId113"/>
    <p:sldId id="296" r:id="rId114"/>
    <p:sldId id="314" r:id="rId115"/>
    <p:sldId id="299" r:id="rId116"/>
    <p:sldId id="300" r:id="rId117"/>
    <p:sldId id="301"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81B712-5460-5E4C-970A-48FD2D64FEF7}">
          <p14:sldIdLst>
            <p14:sldId id="324"/>
            <p14:sldId id="388"/>
            <p14:sldId id="359"/>
          </p14:sldIdLst>
        </p14:section>
        <p14:section name="Introduce Donut" id="{26FCC940-461C-044A-8EE9-CF934E875092}">
          <p14:sldIdLst>
            <p14:sldId id="310"/>
            <p14:sldId id="322"/>
            <p14:sldId id="316"/>
            <p14:sldId id="326"/>
            <p14:sldId id="421"/>
            <p14:sldId id="399"/>
            <p14:sldId id="321"/>
            <p14:sldId id="328"/>
            <p14:sldId id="418"/>
            <p14:sldId id="407"/>
            <p14:sldId id="446"/>
            <p14:sldId id="447"/>
            <p14:sldId id="448"/>
            <p14:sldId id="449"/>
            <p14:sldId id="450"/>
            <p14:sldId id="406"/>
            <p14:sldId id="409"/>
            <p14:sldId id="401"/>
            <p14:sldId id="400"/>
          </p14:sldIdLst>
        </p14:section>
        <p14:section name="GPT Refactoring" id="{9B9944E9-A93A-6445-B2DD-07DD606A1EDD}">
          <p14:sldIdLst>
            <p14:sldId id="279"/>
            <p14:sldId id="271"/>
            <p14:sldId id="273"/>
            <p14:sldId id="274"/>
            <p14:sldId id="386"/>
            <p14:sldId id="276"/>
            <p14:sldId id="384"/>
            <p14:sldId id="385"/>
            <p14:sldId id="307"/>
            <p14:sldId id="308"/>
            <p14:sldId id="283"/>
            <p14:sldId id="383"/>
            <p14:sldId id="389"/>
            <p14:sldId id="382"/>
            <p14:sldId id="285"/>
            <p14:sldId id="286"/>
            <p14:sldId id="287"/>
            <p14:sldId id="288"/>
            <p14:sldId id="289"/>
            <p14:sldId id="343"/>
            <p14:sldId id="398"/>
            <p14:sldId id="317"/>
            <p14:sldId id="393"/>
            <p14:sldId id="394"/>
            <p14:sldId id="311"/>
            <p14:sldId id="265"/>
            <p14:sldId id="460"/>
            <p14:sldId id="461"/>
            <p14:sldId id="266"/>
            <p14:sldId id="459"/>
            <p14:sldId id="267"/>
            <p14:sldId id="268"/>
            <p14:sldId id="270"/>
            <p14:sldId id="376"/>
            <p14:sldId id="269"/>
            <p14:sldId id="378"/>
            <p14:sldId id="332"/>
            <p14:sldId id="341"/>
            <p14:sldId id="340"/>
            <p14:sldId id="342"/>
            <p14:sldId id="428"/>
            <p14:sldId id="281"/>
            <p14:sldId id="365"/>
            <p14:sldId id="364"/>
            <p14:sldId id="363"/>
            <p14:sldId id="361"/>
            <p14:sldId id="362"/>
            <p14:sldId id="366"/>
            <p14:sldId id="377"/>
            <p14:sldId id="424"/>
          </p14:sldIdLst>
        </p14:section>
        <p14:section name="Learning" id="{07BE0F64-5026-6246-BC7B-5408A521053D}">
          <p14:sldIdLst>
            <p14:sldId id="395"/>
            <p14:sldId id="451"/>
            <p14:sldId id="313"/>
            <p14:sldId id="410"/>
            <p14:sldId id="411"/>
            <p14:sldId id="381"/>
            <p14:sldId id="425"/>
            <p14:sldId id="453"/>
            <p14:sldId id="457"/>
            <p14:sldId id="452"/>
            <p14:sldId id="454"/>
            <p14:sldId id="380"/>
            <p14:sldId id="432"/>
            <p14:sldId id="439"/>
            <p14:sldId id="436"/>
            <p14:sldId id="429"/>
            <p14:sldId id="435"/>
            <p14:sldId id="434"/>
            <p14:sldId id="375"/>
            <p14:sldId id="387"/>
            <p14:sldId id="352"/>
            <p14:sldId id="371"/>
            <p14:sldId id="372"/>
            <p14:sldId id="374"/>
            <p14:sldId id="370"/>
            <p14:sldId id="358"/>
            <p14:sldId id="438"/>
            <p14:sldId id="433"/>
            <p14:sldId id="334"/>
            <p14:sldId id="336"/>
            <p14:sldId id="422"/>
            <p14:sldId id="458"/>
          </p14:sldIdLst>
        </p14:section>
        <p14:section name="Extras2" id="{DB7C1C30-E468-6A40-807C-852A6E497EC2}">
          <p14:sldIdLst>
            <p14:sldId id="441"/>
            <p14:sldId id="442"/>
            <p14:sldId id="416"/>
            <p14:sldId id="417"/>
            <p14:sldId id="415"/>
            <p14:sldId id="367"/>
            <p14:sldId id="315"/>
            <p14:sldId id="295"/>
            <p14:sldId id="296"/>
            <p14:sldId id="314"/>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312"/>
    <a:srgbClr val="FFFFFF"/>
    <a:srgbClr val="D6F2FF"/>
    <a:srgbClr val="FFE699"/>
    <a:srgbClr val="DDF4FF"/>
    <a:srgbClr val="F6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12"/>
    <p:restoredTop sz="94776"/>
  </p:normalViewPr>
  <p:slideViewPr>
    <p:cSldViewPr snapToGrid="0">
      <p:cViewPr varScale="1">
        <p:scale>
          <a:sx n="91" d="100"/>
          <a:sy n="91" d="100"/>
        </p:scale>
        <p:origin x="120" y="88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5FA48-1695-A647-92DE-D7B77D1AAA53}"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6A80C-30C2-A846-9560-39EBF52AF157}" type="slidenum">
              <a:rPr lang="en-US" smtClean="0"/>
              <a:t>‹#›</a:t>
            </a:fld>
            <a:endParaRPr lang="en-US"/>
          </a:p>
        </p:txBody>
      </p:sp>
    </p:spTree>
    <p:extLst>
      <p:ext uri="{BB962C8B-B14F-4D97-AF65-F5344CB8AC3E}">
        <p14:creationId xmlns:p14="http://schemas.microsoft.com/office/powerpoint/2010/main" val="1507395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A548-6F7D-B823-970D-1C19A23253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C9B12E-067E-1D94-1CC1-3B1CE3B2C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A32C43-91F6-4AC3-A6DE-919ED648F88E}"/>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5" name="Footer Placeholder 4">
            <a:extLst>
              <a:ext uri="{FF2B5EF4-FFF2-40B4-BE49-F238E27FC236}">
                <a16:creationId xmlns:a16="http://schemas.microsoft.com/office/drawing/2014/main" id="{F7C0BD76-BFF2-7506-04ED-55D40DAD1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02EA7-F5E7-0499-61F8-360017E4DB56}"/>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520386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6D90B-4643-4017-F0DB-1A3CBFB44D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B28E80-EFEA-B30C-7759-B6D3DEFF6F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BC639-25E2-D965-2043-21991B99DBCE}"/>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5" name="Footer Placeholder 4">
            <a:extLst>
              <a:ext uri="{FF2B5EF4-FFF2-40B4-BE49-F238E27FC236}">
                <a16:creationId xmlns:a16="http://schemas.microsoft.com/office/drawing/2014/main" id="{9F5CFE8C-73EF-39FC-9C48-973A0B211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B8958-4B32-F750-13C2-536E282EE0CC}"/>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106841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4C4C92-B275-8B6B-DE17-A814892E3C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64E826-51B7-61E1-CB0C-96199D5EEA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DEED4-858C-C145-D121-B646A9CD78CA}"/>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5" name="Footer Placeholder 4">
            <a:extLst>
              <a:ext uri="{FF2B5EF4-FFF2-40B4-BE49-F238E27FC236}">
                <a16:creationId xmlns:a16="http://schemas.microsoft.com/office/drawing/2014/main" id="{0214C38C-19D5-2B82-9221-DA9CD4BF8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25725-0728-CB65-54AC-1681EF304322}"/>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350093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FC6B-583A-5297-C89F-CC5455ED5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08AD6-F168-0BE0-10CB-41CAA5C34E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02F5B-7B66-E875-6E9A-3A4E86703950}"/>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5" name="Footer Placeholder 4">
            <a:extLst>
              <a:ext uri="{FF2B5EF4-FFF2-40B4-BE49-F238E27FC236}">
                <a16:creationId xmlns:a16="http://schemas.microsoft.com/office/drawing/2014/main" id="{AE33DCA0-B57F-6C81-2184-36D022940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F5C61-AC9C-7E16-533C-96A10305F8C5}"/>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83599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F9425-A90E-4E9A-60F6-16CAF49342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F7D4E4-2A4B-CA31-F30F-213FD449B9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3F308C-B87F-D195-D618-C1911BBA4FD5}"/>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5" name="Footer Placeholder 4">
            <a:extLst>
              <a:ext uri="{FF2B5EF4-FFF2-40B4-BE49-F238E27FC236}">
                <a16:creationId xmlns:a16="http://schemas.microsoft.com/office/drawing/2014/main" id="{0F560610-2852-365B-38DD-B23A28C17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26252B-4CC8-572F-E5D4-A38BD62122DF}"/>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348769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1FCE-37FF-EAE4-0F44-A80E35664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F7E18-29CF-C812-9E53-1751A6030F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98512-1E3E-2310-3771-6B0221A7FA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15166-1932-3F3D-82E1-E1658675CE40}"/>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6" name="Footer Placeholder 5">
            <a:extLst>
              <a:ext uri="{FF2B5EF4-FFF2-40B4-BE49-F238E27FC236}">
                <a16:creationId xmlns:a16="http://schemas.microsoft.com/office/drawing/2014/main" id="{94F340B2-0879-3F94-8226-E9657C12F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3FC47-0C0B-B774-D8DF-E5A01EBF7C37}"/>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1009034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98-530F-455E-F4E2-853C7558A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B386E3-9681-5307-B2DC-8E484C70C6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C5297-4CA3-018D-B101-0727AD0028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98FBC8-8946-F85A-C3B3-C1839D1FD3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25B90-4E21-9F3E-E6FF-92FD7D8F93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274DE4-BB3B-9E5D-F513-D10E227DF065}"/>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8" name="Footer Placeholder 7">
            <a:extLst>
              <a:ext uri="{FF2B5EF4-FFF2-40B4-BE49-F238E27FC236}">
                <a16:creationId xmlns:a16="http://schemas.microsoft.com/office/drawing/2014/main" id="{0D3167DE-8307-40BB-CD6B-B0C9F9CBB4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FD75AE-563B-A402-E336-397E9D415B95}"/>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1738100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D33A-3D3F-CEF0-9EE9-5840F7B7BA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D1828B-F14E-9328-79B4-AAB7B7F899DB}"/>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4" name="Footer Placeholder 3">
            <a:extLst>
              <a:ext uri="{FF2B5EF4-FFF2-40B4-BE49-F238E27FC236}">
                <a16:creationId xmlns:a16="http://schemas.microsoft.com/office/drawing/2014/main" id="{7B42FABF-1FD3-757C-FEEC-72D316AFEB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91E1CB-6CC0-7F46-BD07-4EE3053F9F23}"/>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3842191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0B892D-AC43-2B21-CE57-DD3A3D1B71F2}"/>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3" name="Footer Placeholder 2">
            <a:extLst>
              <a:ext uri="{FF2B5EF4-FFF2-40B4-BE49-F238E27FC236}">
                <a16:creationId xmlns:a16="http://schemas.microsoft.com/office/drawing/2014/main" id="{67C606CF-AD91-7ABD-D441-398CA53D87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5708E0-E658-5217-2A7A-C3D441A40E4C}"/>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338799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887D-945B-559E-7E35-F267890D5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6DEA2A-47E1-66BA-F42E-24CA167173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72B6F-21BA-FBE0-8926-9ED16056A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77908-1B7D-EF01-B51C-637BEF22EB2B}"/>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6" name="Footer Placeholder 5">
            <a:extLst>
              <a:ext uri="{FF2B5EF4-FFF2-40B4-BE49-F238E27FC236}">
                <a16:creationId xmlns:a16="http://schemas.microsoft.com/office/drawing/2014/main" id="{3A2A4AF5-E888-55B3-A7F7-2F1C6207F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C88FF-7E6C-0EA1-D0F2-2E85689ECCA2}"/>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2063603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CD0E8-1D52-2F35-742D-BDCC21D16A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CA8EA9-00AE-290F-3B34-2E5BAE6DF2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F66627-B774-0835-5B21-32DB86AC0B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928E6-DBDF-28BE-7813-9694037DD569}"/>
              </a:ext>
            </a:extLst>
          </p:cNvPr>
          <p:cNvSpPr>
            <a:spLocks noGrp="1"/>
          </p:cNvSpPr>
          <p:nvPr>
            <p:ph type="dt" sz="half" idx="10"/>
          </p:nvPr>
        </p:nvSpPr>
        <p:spPr/>
        <p:txBody>
          <a:bodyPr/>
          <a:lstStyle/>
          <a:p>
            <a:fld id="{CFCB6495-F6BB-F04B-AF5E-B83D1743B4D0}" type="datetimeFigureOut">
              <a:rPr lang="en-US" smtClean="0"/>
              <a:t>2/17/2025</a:t>
            </a:fld>
            <a:endParaRPr lang="en-US"/>
          </a:p>
        </p:txBody>
      </p:sp>
      <p:sp>
        <p:nvSpPr>
          <p:cNvPr id="6" name="Footer Placeholder 5">
            <a:extLst>
              <a:ext uri="{FF2B5EF4-FFF2-40B4-BE49-F238E27FC236}">
                <a16:creationId xmlns:a16="http://schemas.microsoft.com/office/drawing/2014/main" id="{3CFC7577-2095-8D6E-DB55-41415F4C9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92AFDB-3B64-3E02-4442-714B0D7AAD9B}"/>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1676137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E5FDA3-FB4A-E6C6-987F-499F28FCC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4967DB-3AAE-ADA3-603F-852855DEFE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91000-100C-0A82-0E32-6D851368D4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B6495-F6BB-F04B-AF5E-B83D1743B4D0}" type="datetimeFigureOut">
              <a:rPr lang="en-US" smtClean="0"/>
              <a:t>2/17/2025</a:t>
            </a:fld>
            <a:endParaRPr lang="en-US"/>
          </a:p>
        </p:txBody>
      </p:sp>
      <p:sp>
        <p:nvSpPr>
          <p:cNvPr id="5" name="Footer Placeholder 4">
            <a:extLst>
              <a:ext uri="{FF2B5EF4-FFF2-40B4-BE49-F238E27FC236}">
                <a16:creationId xmlns:a16="http://schemas.microsoft.com/office/drawing/2014/main" id="{00C40A71-0AB1-3E30-008F-900CE28C8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D115D1-B5D3-01DD-AF4F-B090232646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93434-D90D-E244-8D72-5C21121114B5}" type="slidenum">
              <a:rPr lang="en-US" smtClean="0"/>
              <a:t>‹#›</a:t>
            </a:fld>
            <a:endParaRPr lang="en-US"/>
          </a:p>
        </p:txBody>
      </p:sp>
    </p:spTree>
    <p:extLst>
      <p:ext uri="{BB962C8B-B14F-4D97-AF65-F5344CB8AC3E}">
        <p14:creationId xmlns:p14="http://schemas.microsoft.com/office/powerpoint/2010/main" val="1780143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80ADD-5222-2261-6662-BD8476CDC17C}"/>
              </a:ext>
            </a:extLst>
          </p:cNvPr>
          <p:cNvSpPr/>
          <p:nvPr/>
        </p:nvSpPr>
        <p:spPr>
          <a:xfrm>
            <a:off x="0" y="1961356"/>
            <a:ext cx="12191999" cy="2572544"/>
          </a:xfrm>
          <a:prstGeom prst="rect">
            <a:avLst/>
          </a:prstGeom>
          <a:solidFill>
            <a:schemeClr val="accent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41A026B-6550-C11E-A5BB-50902972DB68}"/>
              </a:ext>
            </a:extLst>
          </p:cNvPr>
          <p:cNvSpPr>
            <a:spLocks noGrp="1"/>
          </p:cNvSpPr>
          <p:nvPr>
            <p:ph type="ctrTitle"/>
          </p:nvPr>
        </p:nvSpPr>
        <p:spPr>
          <a:xfrm>
            <a:off x="1511559" y="2362784"/>
            <a:ext cx="9144000" cy="1052513"/>
          </a:xfrm>
        </p:spPr>
        <p:txBody>
          <a:bodyPr>
            <a:normAutofit/>
          </a:bodyPr>
          <a:lstStyle/>
          <a:p>
            <a:r>
              <a:rPr lang="en-US" sz="5400" b="1" dirty="0"/>
              <a:t>Make Tools That Don’t Break</a:t>
            </a:r>
          </a:p>
        </p:txBody>
      </p:sp>
      <p:sp>
        <p:nvSpPr>
          <p:cNvPr id="3" name="Subtitle 2">
            <a:extLst>
              <a:ext uri="{FF2B5EF4-FFF2-40B4-BE49-F238E27FC236}">
                <a16:creationId xmlns:a16="http://schemas.microsoft.com/office/drawing/2014/main" id="{7DA84305-121C-66F7-1998-B8566392593F}"/>
              </a:ext>
            </a:extLst>
          </p:cNvPr>
          <p:cNvSpPr>
            <a:spLocks noGrp="1"/>
          </p:cNvSpPr>
          <p:nvPr>
            <p:ph type="subTitle" idx="1"/>
          </p:nvPr>
        </p:nvSpPr>
        <p:spPr>
          <a:xfrm>
            <a:off x="3775826" y="5019154"/>
            <a:ext cx="4881166" cy="609859"/>
          </a:xfrm>
        </p:spPr>
        <p:txBody>
          <a:bodyPr>
            <a:noAutofit/>
          </a:bodyPr>
          <a:lstStyle/>
          <a:p>
            <a:r>
              <a:rPr lang="en-US" sz="3600" dirty="0">
                <a:latin typeface="+mj-lt"/>
              </a:rPr>
              <a:t>Ray Myers, All Hands AI</a:t>
            </a:r>
          </a:p>
        </p:txBody>
      </p:sp>
      <p:sp>
        <p:nvSpPr>
          <p:cNvPr id="6" name="Title 1">
            <a:extLst>
              <a:ext uri="{FF2B5EF4-FFF2-40B4-BE49-F238E27FC236}">
                <a16:creationId xmlns:a16="http://schemas.microsoft.com/office/drawing/2014/main" id="{5A340DE6-B3EB-3CFB-9408-CA9724574096}"/>
              </a:ext>
            </a:extLst>
          </p:cNvPr>
          <p:cNvSpPr txBox="1">
            <a:spLocks/>
          </p:cNvSpPr>
          <p:nvPr/>
        </p:nvSpPr>
        <p:spPr>
          <a:xfrm>
            <a:off x="9246064" y="5754163"/>
            <a:ext cx="2818991" cy="10525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b="1" dirty="0"/>
          </a:p>
        </p:txBody>
      </p:sp>
      <p:sp>
        <p:nvSpPr>
          <p:cNvPr id="8" name="Content Placeholder 2">
            <a:extLst>
              <a:ext uri="{FF2B5EF4-FFF2-40B4-BE49-F238E27FC236}">
                <a16:creationId xmlns:a16="http://schemas.microsoft.com/office/drawing/2014/main" id="{0473B59F-8C72-7FB6-39D7-A00B9CD007DF}"/>
              </a:ext>
            </a:extLst>
          </p:cNvPr>
          <p:cNvSpPr txBox="1">
            <a:spLocks/>
          </p:cNvSpPr>
          <p:nvPr/>
        </p:nvSpPr>
        <p:spPr>
          <a:xfrm>
            <a:off x="3952519" y="5661244"/>
            <a:ext cx="4286959" cy="488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j-lt"/>
              </a:rPr>
              <a:t>raymyers.org</a:t>
            </a:r>
          </a:p>
        </p:txBody>
      </p:sp>
      <p:sp>
        <p:nvSpPr>
          <p:cNvPr id="9" name="Subtitle 2">
            <a:extLst>
              <a:ext uri="{FF2B5EF4-FFF2-40B4-BE49-F238E27FC236}">
                <a16:creationId xmlns:a16="http://schemas.microsoft.com/office/drawing/2014/main" id="{B24C0C81-9D9E-2D2E-0570-5A1B513AFC79}"/>
              </a:ext>
            </a:extLst>
          </p:cNvPr>
          <p:cNvSpPr txBox="1">
            <a:spLocks/>
          </p:cNvSpPr>
          <p:nvPr/>
        </p:nvSpPr>
        <p:spPr>
          <a:xfrm>
            <a:off x="1644409" y="3577016"/>
            <a:ext cx="9144000" cy="103036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latin typeface="+mj-lt"/>
              </a:rPr>
              <a:t>AI Native Dev Meetup, 2025</a:t>
            </a:r>
          </a:p>
        </p:txBody>
      </p:sp>
    </p:spTree>
    <p:extLst>
      <p:ext uri="{BB962C8B-B14F-4D97-AF65-F5344CB8AC3E}">
        <p14:creationId xmlns:p14="http://schemas.microsoft.com/office/powerpoint/2010/main" val="3398980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877E654-C8B6-01C0-4310-1C657B6CFB66}"/>
              </a:ext>
            </a:extLst>
          </p:cNvPr>
          <p:cNvPicPr>
            <a:picLocks noChangeAspect="1"/>
          </p:cNvPicPr>
          <p:nvPr/>
        </p:nvPicPr>
        <p:blipFill rotWithShape="1">
          <a:blip r:embed="rId2"/>
          <a:srcRect l="38673" b="58444"/>
          <a:stretch/>
        </p:blipFill>
        <p:spPr>
          <a:xfrm>
            <a:off x="5613042" y="-1"/>
            <a:ext cx="5663397" cy="4568885"/>
          </a:xfrm>
          <a:prstGeom prst="rect">
            <a:avLst/>
          </a:prstGeom>
          <a:effectLst>
            <a:softEdge rad="220259"/>
          </a:effectLst>
        </p:spPr>
      </p:pic>
      <p:pic>
        <p:nvPicPr>
          <p:cNvPr id="2" name="Picture 2" descr="ChatGPT Logo PNG With Transparent Background">
            <a:extLst>
              <a:ext uri="{FF2B5EF4-FFF2-40B4-BE49-F238E27FC236}">
                <a16:creationId xmlns:a16="http://schemas.microsoft.com/office/drawing/2014/main" id="{F9D868A3-F0D5-A667-E964-01823D8C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29" y="2583700"/>
            <a:ext cx="2953407" cy="868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20F10755-A098-1761-E606-E0760D3DC9FF}"/>
              </a:ext>
            </a:extLst>
          </p:cNvPr>
          <p:cNvPicPr>
            <a:picLocks noChangeAspect="1"/>
          </p:cNvPicPr>
          <p:nvPr/>
        </p:nvPicPr>
        <p:blipFill rotWithShape="1">
          <a:blip r:embed="rId2"/>
          <a:srcRect t="92153"/>
          <a:stretch/>
        </p:blipFill>
        <p:spPr>
          <a:xfrm>
            <a:off x="616064" y="5092104"/>
            <a:ext cx="10959871" cy="1023937"/>
          </a:xfrm>
          <a:prstGeom prst="rect">
            <a:avLst/>
          </a:prstGeom>
        </p:spPr>
      </p:pic>
      <p:sp>
        <p:nvSpPr>
          <p:cNvPr id="4" name="TextBox 3">
            <a:extLst>
              <a:ext uri="{FF2B5EF4-FFF2-40B4-BE49-F238E27FC236}">
                <a16:creationId xmlns:a16="http://schemas.microsoft.com/office/drawing/2014/main" id="{0D10643C-B92E-B5ED-07D5-68CD6A3B808A}"/>
              </a:ext>
            </a:extLst>
          </p:cNvPr>
          <p:cNvSpPr txBox="1"/>
          <p:nvPr/>
        </p:nvSpPr>
        <p:spPr>
          <a:xfrm>
            <a:off x="8101839" y="4568884"/>
            <a:ext cx="657225"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11597168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86671-7385-EF58-44D4-0ECEBE1E8ED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E6394F-8152-DBB2-2C73-6D37E9ACAC20}"/>
              </a:ext>
            </a:extLst>
          </p:cNvPr>
          <p:cNvSpPr txBox="1"/>
          <p:nvPr/>
        </p:nvSpPr>
        <p:spPr>
          <a:xfrm>
            <a:off x="587829" y="339635"/>
            <a:ext cx="7766870" cy="6001643"/>
          </a:xfrm>
          <a:prstGeom prst="rect">
            <a:avLst/>
          </a:prstGeom>
          <a:noFill/>
        </p:spPr>
        <p:txBody>
          <a:bodyPr wrap="square" rtlCol="0">
            <a:spAutoFit/>
          </a:bodyPr>
          <a:lstStyle/>
          <a:p>
            <a:pPr rtl="0">
              <a:spcBef>
                <a:spcPts val="0"/>
              </a:spcBef>
              <a:spcAft>
                <a:spcPts val="0"/>
              </a:spcAft>
            </a:pP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x</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o</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1920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p</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b</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err="1">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x</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q</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,l,r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l</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while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q</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q</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"e"    "]`</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z|FzGhEA</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Ozaim</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dW</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        "t}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yv</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p>
          <a:p>
            <a:pPr rtl="0">
              <a:spcBef>
                <a:spcPts val="0"/>
              </a:spcBef>
              <a:spcAft>
                <a:spcPts val="0"/>
              </a:spcAft>
            </a:pP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     "Y"    "</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edIPwdmwK|DeoCvgOi|Ghuvq</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Kmr</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      "W]Em]"</a:t>
            </a:r>
          </a:p>
          <a:p>
            <a:pPr rtl="0">
              <a:spcBef>
                <a:spcPts val="0"/>
              </a:spcBef>
              <a:spcAft>
                <a:spcPts val="0"/>
              </a:spcAft>
            </a:pP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     ""   "</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moyfDesOjqLykqCU</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zLvLYlCUe</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zDZE</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   "</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vv</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a:t>
            </a:r>
          </a:p>
          <a:p>
            <a:pPr rtl="0">
              <a:spcBef>
                <a:spcPts val="0"/>
              </a:spcBef>
              <a:spcAft>
                <a:spcPts val="0"/>
              </a:spcAft>
            </a:pP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lAzTZ</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   "[||]</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em</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[Z[</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DlMmALD</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DlLleKnKLmnym?lowY</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p>
          <a:p>
            <a:pPr rtl="0">
              <a:spcBef>
                <a:spcPts val="0"/>
              </a:spcBef>
              <a:spcAft>
                <a:spcPts val="0"/>
              </a:spcAft>
            </a:pP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z`m</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uv</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 "</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ymw|tnxuIhzXV</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uZM</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FmMt|tyI</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\\]Z{</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sz|Vz</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r>
              <a:rPr lang="en-US" sz="1200" b="1" i="0" u="none" strike="noStrike" dirty="0" err="1">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uq</a:t>
            </a:r>
            <a:r>
              <a:rPr lang="en-US" sz="1200" b="1" i="0" u="none" strike="noStrike" dirty="0">
                <a:solidFill>
                  <a:schemeClr val="accent6">
                    <a:lumMod val="75000"/>
                  </a:schemeClr>
                </a:solidFill>
                <a:effectLst/>
                <a:highlight>
                  <a:srgbClr val="FFFFFF"/>
                </a:highlight>
                <a:latin typeface="Courier New" panose="02070309020205020404" pitchFamily="49" charset="0"/>
                <a:cs typeface="Courier New" panose="02070309020205020404" pitchFamily="49" charset="0"/>
              </a:rPr>
              <a:t>"</a:t>
            </a: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6</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62</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&gt;&gt;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6</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&amp;</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q</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l</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q</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99</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return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q</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a</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a</a:t>
            </a:r>
            <a:r>
              <a:rPr lang="en-US" sz="1200" b="0" i="0" u="none" strike="noStrike" dirty="0" err="1">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&lt;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1006</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a</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EE000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6</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"cd</a:t>
            </a:r>
            <a:r>
              <a:rPr lang="en-US" sz="1200" b="0" i="0" u="none" strike="noStrike" dirty="0">
                <a:solidFill>
                  <a:srgbClr val="EE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a[g"</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"_e"</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fh</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8</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p</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CD3131"/>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"&amp;'()*+,-.1"</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11</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"_ac[]</a:t>
            </a:r>
            <a:r>
              <a:rPr lang="en-US" sz="1200" b="0" i="0" u="none" strike="noStrike" dirty="0">
                <a:solidFill>
                  <a:srgbClr val="EE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YZi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jkm</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bd^efghXWlV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13</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34</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a</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main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1920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A</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puts</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EE0000"/>
                </a:solidFill>
                <a:effectLst/>
                <a:highlight>
                  <a:srgbClr val="FFFFFF"/>
                </a:highlight>
                <a:latin typeface="Courier New" panose="02070309020205020404" pitchFamily="49" charset="0"/>
                <a:cs typeface="Courier New" panose="02070309020205020404" pitchFamily="49" charset="0"/>
              </a:rPr>
              <a:t>\x1b</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"[2J"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sin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A</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sin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g</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cos</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A</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m</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cos</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&lt;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1840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41</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40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1.3</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err="1">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err="1">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A</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100.0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&amp;</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int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9</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250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j</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6.28</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j</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j</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0.07</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6.28</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0.02</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sin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cos</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j</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sin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h</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2</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15</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h</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err="1">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g</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5</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l</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cs typeface="Courier New" panose="02070309020205020404" pitchFamily="49" charset="0"/>
              </a:rPr>
              <a:t>cos</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h</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g</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40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2</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l</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h</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m</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12</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l</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h</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err="1">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m</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err="1">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8</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g</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m</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c</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g</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l</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if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o</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o</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err="1">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o</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  }                                   </a:t>
            </a:r>
            <a:r>
              <a:rPr lang="en-US" sz="1200" b="0" i="0" u="none" strike="noStrike" dirty="0" err="1">
                <a:solidFill>
                  <a:srgbClr val="795E26"/>
                </a:solidFill>
                <a:effectLst/>
                <a:highlight>
                  <a:srgbClr val="FFFFFF"/>
                </a:highlight>
                <a:latin typeface="Courier New" panose="02070309020205020404" pitchFamily="49" charset="0"/>
                <a:cs typeface="Courier New" panose="02070309020205020404" pitchFamily="49" charset="0"/>
              </a:rPr>
              <a:t>printf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EE0000"/>
                </a:solidFill>
                <a:effectLst/>
                <a:highlight>
                  <a:srgbClr val="FFFFFF"/>
                </a:highlight>
                <a:latin typeface="Courier New" panose="02070309020205020404" pitchFamily="49" charset="0"/>
                <a:cs typeface="Courier New" panose="02070309020205020404" pitchFamily="49" charset="0"/>
              </a:rPr>
              <a:t>\x1b</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"H"</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F00DB"/>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1841</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795E26"/>
                </a:solidFill>
                <a:effectLst/>
                <a:highlight>
                  <a:srgbClr val="FFFFFF"/>
                </a:highlight>
                <a:latin typeface="Courier New" panose="02070309020205020404" pitchFamily="49" charset="0"/>
                <a:cs typeface="Courier New" panose="02070309020205020404" pitchFamily="49" charset="0"/>
              </a:rPr>
              <a:t>putchar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cs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cs typeface="Courier New" panose="02070309020205020404" pitchFamily="49" charset="0"/>
              </a:rPr>
              <a:t>10</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r>
              <a:rPr lang="en-US" sz="1200" b="0" i="0" u="none" strike="noStrike" dirty="0">
                <a:solidFill>
                  <a:srgbClr val="3B3B3B"/>
                </a:solidFill>
                <a:effectLst/>
                <a:latin typeface="Courier New" panose="02070309020205020404" pitchFamily="49" charset="0"/>
                <a:cs typeface="Courier New" panose="02070309020205020404" pitchFamily="49" charset="0"/>
              </a:rPr>
              <a:t>      ;  </a:t>
            </a:r>
            <a:r>
              <a:rPr lang="en-US" sz="1200" b="0" i="0" u="none" strike="noStrike" dirty="0">
                <a:solidFill>
                  <a:srgbClr val="001080"/>
                </a:solidFill>
                <a:effectLst/>
                <a:latin typeface="Courier New" panose="02070309020205020404" pitchFamily="49" charset="0"/>
                <a:cs typeface="Courier New" panose="02070309020205020404" pitchFamily="49" charset="0"/>
              </a:rPr>
              <a:t>A</a:t>
            </a:r>
            <a:r>
              <a:rPr lang="en-US" sz="1200" b="0" i="0" u="none" strike="noStrike" dirty="0">
                <a:solidFill>
                  <a:srgbClr val="3B3B3B"/>
                </a:solidFill>
                <a:effectLst/>
                <a:latin typeface="Courier New" panose="02070309020205020404" pitchFamily="49" charset="0"/>
                <a:cs typeface="Courier New" panose="02070309020205020404" pitchFamily="49" charset="0"/>
              </a:rPr>
              <a:t> </a:t>
            </a:r>
            <a:r>
              <a:rPr lang="en-US" sz="1200" b="0" i="0" u="none" strike="noStrike" dirty="0">
                <a:solidFill>
                  <a:srgbClr val="000000"/>
                </a:solidFill>
                <a:effectLst/>
                <a:latin typeface="Courier New" panose="02070309020205020404" pitchFamily="49" charset="0"/>
                <a:cs typeface="Courier New" panose="02070309020205020404" pitchFamily="49" charset="0"/>
              </a:rPr>
              <a:t>+=</a:t>
            </a:r>
            <a:r>
              <a:rPr lang="en-US" sz="1200" b="0" i="0" u="none" strike="noStrike" dirty="0">
                <a:solidFill>
                  <a:srgbClr val="3B3B3B"/>
                </a:solidFill>
                <a:effectLst/>
                <a:latin typeface="Courier New" panose="02070309020205020404" pitchFamily="49" charset="0"/>
                <a:cs typeface="Courier New" panose="02070309020205020404" pitchFamily="49" charset="0"/>
              </a:rPr>
              <a:t>       </a:t>
            </a:r>
            <a:r>
              <a:rPr lang="en-US" sz="1200" b="0" i="0" u="none" strike="noStrike" dirty="0">
                <a:solidFill>
                  <a:srgbClr val="098658"/>
                </a:solidFill>
                <a:effectLst/>
                <a:latin typeface="Courier New" panose="02070309020205020404" pitchFamily="49" charset="0"/>
                <a:cs typeface="Courier New" panose="02070309020205020404" pitchFamily="49" charset="0"/>
              </a:rPr>
              <a:t>0.053</a:t>
            </a:r>
            <a:r>
              <a:rPr lang="en-US" sz="1200" b="0" i="0" u="none" strike="noStrike" dirty="0">
                <a:solidFill>
                  <a:srgbClr val="3B3B3B"/>
                </a:solidFill>
                <a:effectLst/>
                <a:latin typeface="Courier New" panose="02070309020205020404" pitchFamily="49" charset="0"/>
                <a:cs typeface="Courier New" panose="02070309020205020404" pitchFamily="49" charset="0"/>
              </a:rPr>
              <a:t>;</a:t>
            </a:r>
            <a:r>
              <a:rPr lang="en-US" sz="1200" b="0" i="0" u="none" strike="noStrike" dirty="0">
                <a:solidFill>
                  <a:srgbClr val="001080"/>
                </a:solidFill>
                <a:effectLst/>
                <a:latin typeface="Courier New" panose="02070309020205020404" pitchFamily="49" charset="0"/>
                <a:cs typeface="Courier New" panose="02070309020205020404" pitchFamily="49" charset="0"/>
              </a:rPr>
              <a:t>B</a:t>
            </a:r>
            <a:r>
              <a:rPr lang="en-US" sz="1200" b="0" i="0" u="none" strike="noStrike" dirty="0">
                <a:solidFill>
                  <a:srgbClr val="3B3B3B"/>
                </a:solidFill>
                <a:effectLst/>
                <a:latin typeface="Courier New" panose="02070309020205020404" pitchFamily="49" charset="0"/>
                <a:cs typeface="Courier New" panose="02070309020205020404" pitchFamily="49" charset="0"/>
              </a:rPr>
              <a:t>       </a:t>
            </a:r>
            <a:r>
              <a:rPr lang="en-US" sz="1200" b="0" i="0" u="none" strike="noStrike" dirty="0">
                <a:solidFill>
                  <a:srgbClr val="000000"/>
                </a:solidFill>
                <a:effectLst/>
                <a:latin typeface="Courier New" panose="02070309020205020404" pitchFamily="49" charset="0"/>
                <a:cs typeface="Courier New" panose="02070309020205020404" pitchFamily="49" charset="0"/>
              </a:rPr>
              <a:t>+=</a:t>
            </a:r>
            <a:r>
              <a:rPr lang="en-US" sz="1200" b="0" i="0" u="none" strike="noStrike" dirty="0">
                <a:solidFill>
                  <a:srgbClr val="098658"/>
                </a:solidFill>
                <a:effectLst/>
                <a:latin typeface="Courier New" panose="02070309020205020404" pitchFamily="49" charset="0"/>
                <a:cs typeface="Courier New" panose="02070309020205020404" pitchFamily="49" charset="0"/>
              </a:rPr>
              <a:t>0.037</a:t>
            </a:r>
            <a:r>
              <a:rPr lang="en-US" sz="1200" b="0" i="0" u="none" strike="noStrike" dirty="0">
                <a:solidFill>
                  <a:srgbClr val="3B3B3B"/>
                </a:solidFill>
                <a:effectLst/>
                <a:latin typeface="Courier New" panose="02070309020205020404" pitchFamily="49" charset="0"/>
                <a:cs typeface="Courier New" panose="02070309020205020404" pitchFamily="49" charset="0"/>
              </a:rPr>
              <a:t>       ;  }  }</a:t>
            </a:r>
            <a:endParaRPr lang="en-US" sz="1200" dirty="0">
              <a:latin typeface="Courier New" panose="02070309020205020404" pitchFamily="49" charset="0"/>
              <a:cs typeface="Courier New" panose="02070309020205020404" pitchFamily="49" charset="0"/>
            </a:endParaRPr>
          </a:p>
        </p:txBody>
      </p:sp>
      <p:pic>
        <p:nvPicPr>
          <p:cNvPr id="4" name="Graphic 3" descr="Magic Wand Auto with solid fill">
            <a:extLst>
              <a:ext uri="{FF2B5EF4-FFF2-40B4-BE49-F238E27FC236}">
                <a16:creationId xmlns:a16="http://schemas.microsoft.com/office/drawing/2014/main" id="{D2B9CEA8-D22A-A660-E8B0-2A349F1B5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03360">
            <a:off x="5903764" y="1212781"/>
            <a:ext cx="1892712" cy="1892712"/>
          </a:xfrm>
          <a:prstGeom prst="rect">
            <a:avLst/>
          </a:prstGeom>
        </p:spPr>
      </p:pic>
    </p:spTree>
    <p:extLst>
      <p:ext uri="{BB962C8B-B14F-4D97-AF65-F5344CB8AC3E}">
        <p14:creationId xmlns:p14="http://schemas.microsoft.com/office/powerpoint/2010/main" val="18399773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onut-Ai-Native-Dev-Scroll">
            <a:hlinkClick r:id="" action="ppaction://media"/>
            <a:extLst>
              <a:ext uri="{FF2B5EF4-FFF2-40B4-BE49-F238E27FC236}">
                <a16:creationId xmlns:a16="http://schemas.microsoft.com/office/drawing/2014/main" id="{E7D52C5C-F9D8-4492-16D5-074CE7E1B9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252" y="-8627"/>
            <a:ext cx="12288654" cy="7582771"/>
          </a:xfrm>
          <a:prstGeom prst="rect">
            <a:avLst/>
          </a:prstGeom>
        </p:spPr>
      </p:pic>
    </p:spTree>
    <p:extLst>
      <p:ext uri="{BB962C8B-B14F-4D97-AF65-F5344CB8AC3E}">
        <p14:creationId xmlns:p14="http://schemas.microsoft.com/office/powerpoint/2010/main" val="338201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white background with white text&#10;&#10;AI-generated content may be incorrect.">
            <a:extLst>
              <a:ext uri="{FF2B5EF4-FFF2-40B4-BE49-F238E27FC236}">
                <a16:creationId xmlns:a16="http://schemas.microsoft.com/office/drawing/2014/main" id="{0D7BE150-88C5-41F3-5C42-996C5B84B505}"/>
              </a:ext>
            </a:extLst>
          </p:cNvPr>
          <p:cNvPicPr>
            <a:picLocks noChangeAspect="1"/>
          </p:cNvPicPr>
          <p:nvPr/>
        </p:nvPicPr>
        <p:blipFill>
          <a:blip r:embed="rId2"/>
          <a:stretch>
            <a:fillRect/>
          </a:stretch>
        </p:blipFill>
        <p:spPr>
          <a:xfrm>
            <a:off x="-9525" y="-9525"/>
            <a:ext cx="12287250" cy="7112048"/>
          </a:xfrm>
          <a:prstGeom prst="rect">
            <a:avLst/>
          </a:prstGeom>
        </p:spPr>
      </p:pic>
      <p:sp>
        <p:nvSpPr>
          <p:cNvPr id="6" name="Rectangle 5">
            <a:extLst>
              <a:ext uri="{FF2B5EF4-FFF2-40B4-BE49-F238E27FC236}">
                <a16:creationId xmlns:a16="http://schemas.microsoft.com/office/drawing/2014/main" id="{C10CF6AF-BE32-3261-9656-56DFAA9F4280}"/>
              </a:ext>
            </a:extLst>
          </p:cNvPr>
          <p:cNvSpPr/>
          <p:nvPr/>
        </p:nvSpPr>
        <p:spPr>
          <a:xfrm>
            <a:off x="-95250" y="2190751"/>
            <a:ext cx="12372975" cy="4921298"/>
          </a:xfrm>
          <a:prstGeom prst="rect">
            <a:avLst/>
          </a:prstGeom>
          <a:solidFill>
            <a:schemeClr val="dk1">
              <a:alpha val="58178"/>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ysClr val="windowText" lastClr="000000"/>
              </a:solidFill>
            </a:endParaRPr>
          </a:p>
        </p:txBody>
      </p:sp>
      <p:sp>
        <p:nvSpPr>
          <p:cNvPr id="7" name="Rectangle 6">
            <a:extLst>
              <a:ext uri="{FF2B5EF4-FFF2-40B4-BE49-F238E27FC236}">
                <a16:creationId xmlns:a16="http://schemas.microsoft.com/office/drawing/2014/main" id="{7E6FCA44-117A-A59F-0353-FB04066FCA32}"/>
              </a:ext>
            </a:extLst>
          </p:cNvPr>
          <p:cNvSpPr/>
          <p:nvPr/>
        </p:nvSpPr>
        <p:spPr>
          <a:xfrm>
            <a:off x="0" y="0"/>
            <a:ext cx="13178056" cy="571500"/>
          </a:xfrm>
          <a:prstGeom prst="rect">
            <a:avLst/>
          </a:prstGeom>
          <a:solidFill>
            <a:schemeClr val="dk1">
              <a:alpha val="58178"/>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ysClr val="windowText" lastClr="000000"/>
              </a:solidFill>
            </a:endParaRPr>
          </a:p>
        </p:txBody>
      </p:sp>
    </p:spTree>
    <p:extLst>
      <p:ext uri="{BB962C8B-B14F-4D97-AF65-F5344CB8AC3E}">
        <p14:creationId xmlns:p14="http://schemas.microsoft.com/office/powerpoint/2010/main" val="13736248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5CFE8-29E1-4829-A9F0-E622611B1E74}"/>
            </a:ext>
          </a:extLst>
        </p:cNvPr>
        <p:cNvGrpSpPr/>
        <p:nvPr/>
      </p:nvGrpSpPr>
      <p:grpSpPr>
        <a:xfrm>
          <a:off x="0" y="0"/>
          <a:ext cx="0" cy="0"/>
          <a:chOff x="0" y="0"/>
          <a:chExt cx="0" cy="0"/>
        </a:xfrm>
      </p:grpSpPr>
      <p:pic>
        <p:nvPicPr>
          <p:cNvPr id="3" name="Picture 2" descr="A black and white screen with text&#10;&#10;AI-generated content may be incorrect.">
            <a:extLst>
              <a:ext uri="{FF2B5EF4-FFF2-40B4-BE49-F238E27FC236}">
                <a16:creationId xmlns:a16="http://schemas.microsoft.com/office/drawing/2014/main" id="{C977CF91-7CBB-25D8-ACDE-FB8BC24145DC}"/>
              </a:ext>
            </a:extLst>
          </p:cNvPr>
          <p:cNvPicPr>
            <a:picLocks noChangeAspect="1"/>
          </p:cNvPicPr>
          <p:nvPr/>
        </p:nvPicPr>
        <p:blipFill>
          <a:blip r:embed="rId2"/>
          <a:stretch>
            <a:fillRect/>
          </a:stretch>
        </p:blipFill>
        <p:spPr>
          <a:xfrm>
            <a:off x="-10106" y="-19050"/>
            <a:ext cx="12227238" cy="7048499"/>
          </a:xfrm>
          <a:prstGeom prst="rect">
            <a:avLst/>
          </a:prstGeom>
          <a:solidFill>
            <a:schemeClr val="tx1"/>
          </a:solidFill>
        </p:spPr>
      </p:pic>
      <p:sp>
        <p:nvSpPr>
          <p:cNvPr id="6" name="Rectangle 5">
            <a:extLst>
              <a:ext uri="{FF2B5EF4-FFF2-40B4-BE49-F238E27FC236}">
                <a16:creationId xmlns:a16="http://schemas.microsoft.com/office/drawing/2014/main" id="{DD8688DB-9D10-83F2-0DB6-B5723BA383FC}"/>
              </a:ext>
            </a:extLst>
          </p:cNvPr>
          <p:cNvSpPr/>
          <p:nvPr/>
        </p:nvSpPr>
        <p:spPr>
          <a:xfrm>
            <a:off x="1" y="2143125"/>
            <a:ext cx="12115800" cy="4886324"/>
          </a:xfrm>
          <a:prstGeom prst="rect">
            <a:avLst/>
          </a:prstGeom>
          <a:solidFill>
            <a:schemeClr val="dk1">
              <a:alpha val="58178"/>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ysClr val="windowText" lastClr="000000"/>
              </a:solidFill>
            </a:endParaRPr>
          </a:p>
        </p:txBody>
      </p:sp>
      <p:sp>
        <p:nvSpPr>
          <p:cNvPr id="7" name="Rectangle 6">
            <a:extLst>
              <a:ext uri="{FF2B5EF4-FFF2-40B4-BE49-F238E27FC236}">
                <a16:creationId xmlns:a16="http://schemas.microsoft.com/office/drawing/2014/main" id="{013D9DB3-1577-0F07-4F91-FE07E0D7A576}"/>
              </a:ext>
            </a:extLst>
          </p:cNvPr>
          <p:cNvSpPr/>
          <p:nvPr/>
        </p:nvSpPr>
        <p:spPr>
          <a:xfrm>
            <a:off x="-9525" y="-38099"/>
            <a:ext cx="13178056" cy="561974"/>
          </a:xfrm>
          <a:prstGeom prst="rect">
            <a:avLst/>
          </a:prstGeom>
          <a:solidFill>
            <a:schemeClr val="dk1">
              <a:alpha val="58178"/>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ysClr val="windowText" lastClr="000000"/>
              </a:solidFill>
            </a:endParaRPr>
          </a:p>
        </p:txBody>
      </p:sp>
    </p:spTree>
    <p:extLst>
      <p:ext uri="{BB962C8B-B14F-4D97-AF65-F5344CB8AC3E}">
        <p14:creationId xmlns:p14="http://schemas.microsoft.com/office/powerpoint/2010/main" val="1418501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FD6CD-3375-7BB2-77E8-08517EAD48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4CEA9F-8C85-8D68-6832-B153078564F9}"/>
              </a:ext>
            </a:extLst>
          </p:cNvPr>
          <p:cNvSpPr>
            <a:spLocks noGrp="1"/>
          </p:cNvSpPr>
          <p:nvPr>
            <p:ph idx="1"/>
          </p:nvPr>
        </p:nvSpPr>
        <p:spPr>
          <a:xfrm>
            <a:off x="3891948" y="6194207"/>
            <a:ext cx="3830036" cy="428296"/>
          </a:xfrm>
        </p:spPr>
        <p:txBody>
          <a:bodyPr>
            <a:normAutofit fontScale="92500" lnSpcReduction="10000"/>
          </a:bodyPr>
          <a:lstStyle/>
          <a:p>
            <a:pPr marL="0" indent="0">
              <a:buNone/>
            </a:pPr>
            <a:r>
              <a:rPr lang="en-US" dirty="0" err="1"/>
              <a:t>github.com</a:t>
            </a:r>
            <a:r>
              <a:rPr lang="en-US" dirty="0"/>
              <a:t>/</a:t>
            </a:r>
            <a:r>
              <a:rPr lang="en-US" dirty="0" err="1"/>
              <a:t>raymyers</a:t>
            </a:r>
            <a:r>
              <a:rPr lang="en-US" dirty="0"/>
              <a:t>/Talks</a:t>
            </a:r>
          </a:p>
        </p:txBody>
      </p:sp>
      <p:pic>
        <p:nvPicPr>
          <p:cNvPr id="2" name="Graphic 1">
            <a:extLst>
              <a:ext uri="{FF2B5EF4-FFF2-40B4-BE49-F238E27FC236}">
                <a16:creationId xmlns:a16="http://schemas.microsoft.com/office/drawing/2014/main" id="{8819F7AD-83F1-C571-3587-57F7F755485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7000" y="0"/>
            <a:ext cx="6279932" cy="6279932"/>
          </a:xfrm>
          <a:prstGeom prst="rect">
            <a:avLst/>
          </a:prstGeom>
        </p:spPr>
      </p:pic>
    </p:spTree>
    <p:extLst>
      <p:ext uri="{BB962C8B-B14F-4D97-AF65-F5344CB8AC3E}">
        <p14:creationId xmlns:p14="http://schemas.microsoft.com/office/powerpoint/2010/main" val="2713458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B0423-2476-7AA2-F692-BACF3263D9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632F1FD-3D76-41EE-AD93-485684D944C5}"/>
              </a:ext>
            </a:extLst>
          </p:cNvPr>
          <p:cNvSpPr txBox="1"/>
          <p:nvPr/>
        </p:nvSpPr>
        <p:spPr>
          <a:xfrm>
            <a:off x="2011243" y="3429000"/>
            <a:ext cx="8169514" cy="1446550"/>
          </a:xfrm>
          <a:prstGeom prst="rect">
            <a:avLst/>
          </a:prstGeom>
          <a:noFill/>
        </p:spPr>
        <p:txBody>
          <a:bodyPr wrap="square" rtlCol="0">
            <a:spAutoFit/>
          </a:bodyPr>
          <a:lstStyle/>
          <a:p>
            <a:r>
              <a:rPr lang="en-US" sz="4400" dirty="0"/>
              <a:t>dev practices, tests, refactoring, formal methods</a:t>
            </a:r>
          </a:p>
        </p:txBody>
      </p:sp>
      <p:sp>
        <p:nvSpPr>
          <p:cNvPr id="3" name="TextBox 2">
            <a:extLst>
              <a:ext uri="{FF2B5EF4-FFF2-40B4-BE49-F238E27FC236}">
                <a16:creationId xmlns:a16="http://schemas.microsoft.com/office/drawing/2014/main" id="{80C8D75C-5C46-0371-0380-D6497FB06EB4}"/>
              </a:ext>
            </a:extLst>
          </p:cNvPr>
          <p:cNvSpPr txBox="1"/>
          <p:nvPr/>
        </p:nvSpPr>
        <p:spPr>
          <a:xfrm>
            <a:off x="1909762" y="1550367"/>
            <a:ext cx="8372475" cy="1200329"/>
          </a:xfrm>
          <a:prstGeom prst="rect">
            <a:avLst/>
          </a:prstGeom>
          <a:noFill/>
        </p:spPr>
        <p:txBody>
          <a:bodyPr wrap="square" rtlCol="0">
            <a:spAutoFit/>
          </a:bodyPr>
          <a:lstStyle/>
          <a:p>
            <a:pPr algn="ctr"/>
            <a:r>
              <a:rPr lang="en-US" sz="7200" dirty="0">
                <a:latin typeface="+mj-lt"/>
              </a:rPr>
              <a:t>Old magic is powerful</a:t>
            </a:r>
          </a:p>
        </p:txBody>
      </p:sp>
    </p:spTree>
    <p:extLst>
      <p:ext uri="{BB962C8B-B14F-4D97-AF65-F5344CB8AC3E}">
        <p14:creationId xmlns:p14="http://schemas.microsoft.com/office/powerpoint/2010/main" val="28840621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2857D-59EB-152E-39DD-D1101449DBD5}"/>
            </a:ext>
          </a:extLst>
        </p:cNvPr>
        <p:cNvGrpSpPr/>
        <p:nvPr/>
      </p:nvGrpSpPr>
      <p:grpSpPr>
        <a:xfrm>
          <a:off x="0" y="0"/>
          <a:ext cx="0" cy="0"/>
          <a:chOff x="0" y="0"/>
          <a:chExt cx="0" cy="0"/>
        </a:xfrm>
      </p:grpSpPr>
      <p:pic>
        <p:nvPicPr>
          <p:cNvPr id="4" name="Picture 2" descr="Program Logics for Certified Compilers">
            <a:extLst>
              <a:ext uri="{FF2B5EF4-FFF2-40B4-BE49-F238E27FC236}">
                <a16:creationId xmlns:a16="http://schemas.microsoft.com/office/drawing/2014/main" id="{86271EC7-EB6B-7DD0-5106-42F4BACB88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58125" y="-26764"/>
            <a:ext cx="4343401" cy="6894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90FEF7-55CE-6A6F-7EF8-2774FB8AA0DB}"/>
              </a:ext>
            </a:extLst>
          </p:cNvPr>
          <p:cNvSpPr txBox="1"/>
          <p:nvPr/>
        </p:nvSpPr>
        <p:spPr>
          <a:xfrm>
            <a:off x="510322" y="2829741"/>
            <a:ext cx="6723181" cy="1200329"/>
          </a:xfrm>
          <a:prstGeom prst="rect">
            <a:avLst/>
          </a:prstGeom>
          <a:noFill/>
        </p:spPr>
        <p:txBody>
          <a:bodyPr wrap="square" rtlCol="0">
            <a:spAutoFit/>
          </a:bodyPr>
          <a:lstStyle/>
          <a:p>
            <a:r>
              <a:rPr lang="en-US" sz="3600" dirty="0"/>
              <a:t>dev practices, tests, refactoring, </a:t>
            </a:r>
            <a:r>
              <a:rPr lang="en-US" sz="3600" b="1" dirty="0"/>
              <a:t>formal methods</a:t>
            </a:r>
          </a:p>
        </p:txBody>
      </p:sp>
      <p:sp>
        <p:nvSpPr>
          <p:cNvPr id="6" name="TextBox 5">
            <a:extLst>
              <a:ext uri="{FF2B5EF4-FFF2-40B4-BE49-F238E27FC236}">
                <a16:creationId xmlns:a16="http://schemas.microsoft.com/office/drawing/2014/main" id="{EABD8884-73C9-CAA8-0265-BCD427D71BA2}"/>
              </a:ext>
            </a:extLst>
          </p:cNvPr>
          <p:cNvSpPr txBox="1"/>
          <p:nvPr/>
        </p:nvSpPr>
        <p:spPr>
          <a:xfrm>
            <a:off x="-314325" y="1014495"/>
            <a:ext cx="8372475" cy="1015663"/>
          </a:xfrm>
          <a:prstGeom prst="rect">
            <a:avLst/>
          </a:prstGeom>
          <a:noFill/>
        </p:spPr>
        <p:txBody>
          <a:bodyPr wrap="square" rtlCol="0">
            <a:spAutoFit/>
          </a:bodyPr>
          <a:lstStyle/>
          <a:p>
            <a:pPr algn="ctr"/>
            <a:r>
              <a:rPr lang="en-US" sz="6000" dirty="0">
                <a:latin typeface="+mj-lt"/>
              </a:rPr>
              <a:t>Old magic is powerful</a:t>
            </a:r>
          </a:p>
        </p:txBody>
      </p:sp>
    </p:spTree>
    <p:extLst>
      <p:ext uri="{BB962C8B-B14F-4D97-AF65-F5344CB8AC3E}">
        <p14:creationId xmlns:p14="http://schemas.microsoft.com/office/powerpoint/2010/main" val="9699599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F9C0-D616-903E-9B27-7F2993B420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EC5C1D-4633-FEE0-6887-2C236F817500}"/>
              </a:ext>
            </a:extLst>
          </p:cNvPr>
          <p:cNvSpPr txBox="1"/>
          <p:nvPr/>
        </p:nvSpPr>
        <p:spPr>
          <a:xfrm>
            <a:off x="2120106" y="3044279"/>
            <a:ext cx="7951787" cy="1446550"/>
          </a:xfrm>
          <a:prstGeom prst="rect">
            <a:avLst/>
          </a:prstGeom>
          <a:noFill/>
        </p:spPr>
        <p:txBody>
          <a:bodyPr wrap="square" rtlCol="0">
            <a:spAutoFit/>
          </a:bodyPr>
          <a:lstStyle/>
          <a:p>
            <a:pPr algn="ctr"/>
            <a:r>
              <a:rPr lang="en-US" sz="4400" b="1" dirty="0">
                <a:latin typeface="+mj-lt"/>
              </a:rPr>
              <a:t>Compilers, Automated Refactoring, Theorem Provers</a:t>
            </a:r>
          </a:p>
        </p:txBody>
      </p:sp>
    </p:spTree>
    <p:extLst>
      <p:ext uri="{BB962C8B-B14F-4D97-AF65-F5344CB8AC3E}">
        <p14:creationId xmlns:p14="http://schemas.microsoft.com/office/powerpoint/2010/main" val="1078575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C3A4D-E394-539C-DAFB-6AF9E6C8588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3E64BA-1E4C-4447-000F-CE2B2103F209}"/>
              </a:ext>
            </a:extLst>
          </p:cNvPr>
          <p:cNvSpPr txBox="1"/>
          <p:nvPr/>
        </p:nvSpPr>
        <p:spPr>
          <a:xfrm>
            <a:off x="2120106" y="3044279"/>
            <a:ext cx="7951787" cy="769441"/>
          </a:xfrm>
          <a:prstGeom prst="rect">
            <a:avLst/>
          </a:prstGeom>
          <a:noFill/>
        </p:spPr>
        <p:txBody>
          <a:bodyPr wrap="square" rtlCol="0">
            <a:spAutoFit/>
          </a:bodyPr>
          <a:lstStyle/>
          <a:p>
            <a:pPr algn="ctr"/>
            <a:r>
              <a:rPr lang="en-US" sz="4400" b="1" dirty="0">
                <a:latin typeface="+mj-lt"/>
              </a:rPr>
              <a:t>Tree Transformations</a:t>
            </a:r>
          </a:p>
        </p:txBody>
      </p:sp>
    </p:spTree>
    <p:extLst>
      <p:ext uri="{BB962C8B-B14F-4D97-AF65-F5344CB8AC3E}">
        <p14:creationId xmlns:p14="http://schemas.microsoft.com/office/powerpoint/2010/main" val="13935756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DB9EE-F8EF-EE91-56A5-3014D408913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24192FA-2044-C019-A626-573EB0D28CF3}"/>
              </a:ext>
            </a:extLst>
          </p:cNvPr>
          <p:cNvSpPr txBox="1"/>
          <p:nvPr/>
        </p:nvSpPr>
        <p:spPr>
          <a:xfrm>
            <a:off x="2120106" y="3044279"/>
            <a:ext cx="7951787" cy="1446550"/>
          </a:xfrm>
          <a:prstGeom prst="rect">
            <a:avLst/>
          </a:prstGeom>
          <a:noFill/>
        </p:spPr>
        <p:txBody>
          <a:bodyPr wrap="square" rtlCol="0">
            <a:spAutoFit/>
          </a:bodyPr>
          <a:lstStyle/>
          <a:p>
            <a:pPr algn="ctr"/>
            <a:r>
              <a:rPr lang="en-US" sz="4400" b="1" dirty="0">
                <a:latin typeface="+mj-lt"/>
              </a:rPr>
              <a:t>Copilot? </a:t>
            </a:r>
          </a:p>
          <a:p>
            <a:pPr algn="ctr"/>
            <a:r>
              <a:rPr lang="en-US" sz="4400" b="1" dirty="0">
                <a:latin typeface="+mj-lt"/>
              </a:rPr>
              <a:t>Try COMPILE-IT</a:t>
            </a:r>
          </a:p>
        </p:txBody>
      </p:sp>
    </p:spTree>
    <p:extLst>
      <p:ext uri="{BB962C8B-B14F-4D97-AF65-F5344CB8AC3E}">
        <p14:creationId xmlns:p14="http://schemas.microsoft.com/office/powerpoint/2010/main" val="1258264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8CE2D529-F090-027C-F3D4-E6F825959E2C}"/>
              </a:ext>
            </a:extLst>
          </p:cNvPr>
          <p:cNvPicPr>
            <a:picLocks noChangeAspect="1"/>
          </p:cNvPicPr>
          <p:nvPr/>
        </p:nvPicPr>
        <p:blipFill>
          <a:blip r:embed="rId2"/>
          <a:stretch>
            <a:fillRect/>
          </a:stretch>
        </p:blipFill>
        <p:spPr>
          <a:xfrm>
            <a:off x="4657725" y="-1067841"/>
            <a:ext cx="7534275" cy="7925841"/>
          </a:xfrm>
          <a:prstGeom prst="rect">
            <a:avLst/>
          </a:prstGeom>
        </p:spPr>
      </p:pic>
    </p:spTree>
    <p:extLst>
      <p:ext uri="{BB962C8B-B14F-4D97-AF65-F5344CB8AC3E}">
        <p14:creationId xmlns:p14="http://schemas.microsoft.com/office/powerpoint/2010/main" val="14190964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 Picture 4" descr="A screenshot of a video game&#10;&#10;Description automatically generated">
            <a:extLst>
              <a:ext uri="{FF2B5EF4-FFF2-40B4-BE49-F238E27FC236}">
                <a16:creationId xmlns:a16="http://schemas.microsoft.com/office/drawing/2014/main" id="{0FAD1244-50D8-6452-A4EF-9D1CE9118EC0}"/>
              </a:ext>
            </a:extLst>
          </p:cNvPr>
          <p:cNvPicPr>
            <a:picLocks noChangeAspect="1"/>
          </p:cNvPicPr>
          <p:nvPr/>
        </p:nvPicPr>
        <p:blipFill rotWithShape="1">
          <a:blip r:embed="rId2"/>
          <a:srcRect b="35370"/>
          <a:stretch/>
        </p:blipFill>
        <p:spPr>
          <a:xfrm>
            <a:off x="106002" y="527858"/>
            <a:ext cx="11979995" cy="5802284"/>
          </a:xfrm>
          <a:prstGeom prst="rect">
            <a:avLst/>
          </a:prstGeom>
        </p:spPr>
      </p:pic>
    </p:spTree>
    <p:extLst>
      <p:ext uri="{BB962C8B-B14F-4D97-AF65-F5344CB8AC3E}">
        <p14:creationId xmlns:p14="http://schemas.microsoft.com/office/powerpoint/2010/main" val="19675333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0191B7-166C-9816-96CF-B260C6DE32BA}"/>
              </a:ext>
            </a:extLst>
          </p:cNvPr>
          <p:cNvSpPr txBox="1"/>
          <p:nvPr/>
        </p:nvSpPr>
        <p:spPr>
          <a:xfrm>
            <a:off x="3252651" y="1476103"/>
            <a:ext cx="5486400" cy="2585323"/>
          </a:xfrm>
          <a:prstGeom prst="rect">
            <a:avLst/>
          </a:prstGeom>
          <a:noFill/>
        </p:spPr>
        <p:txBody>
          <a:bodyPr wrap="square" rtlCol="0">
            <a:spAutoFit/>
          </a:bodyPr>
          <a:lstStyle/>
          <a:p>
            <a:r>
              <a:rPr lang="en-US" dirty="0"/>
              <a:t>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Human selects code block</a:t>
            </a:r>
          </a:p>
          <a:p>
            <a:pPr marL="285750" indent="-285750">
              <a:buFont typeface="Arial" panose="020B0604020202020204" pitchFamily="34" charset="0"/>
              <a:buChar char="•"/>
            </a:pPr>
            <a:r>
              <a:rPr lang="en-US" dirty="0"/>
              <a:t>Send to LLM, produce recommendations</a:t>
            </a:r>
          </a:p>
          <a:p>
            <a:pPr marL="285750" indent="-285750">
              <a:buFont typeface="Arial" panose="020B0604020202020204" pitchFamily="34" charset="0"/>
              <a:buChar char="•"/>
            </a:pPr>
            <a:r>
              <a:rPr lang="en-US" dirty="0"/>
              <a:t>Choose recommendations</a:t>
            </a:r>
          </a:p>
          <a:p>
            <a:pPr marL="285750" indent="-285750">
              <a:buFont typeface="Arial" panose="020B0604020202020204" pitchFamily="34" charset="0"/>
              <a:buChar char="•"/>
            </a:pPr>
            <a:r>
              <a:rPr lang="en-US" dirty="0"/>
              <a:t>Use IDE to execute change if possible</a:t>
            </a:r>
          </a:p>
          <a:p>
            <a:pPr marL="285750" indent="-285750">
              <a:buFont typeface="Arial" panose="020B0604020202020204" pitchFamily="34" charset="0"/>
              <a:buChar char="•"/>
            </a:pPr>
            <a:r>
              <a:rPr lang="en-US" dirty="0"/>
              <a:t>test &amp;&amp; commit || revert</a:t>
            </a:r>
          </a:p>
          <a:p>
            <a:pPr marL="285750" indent="-285750">
              <a:buFont typeface="Arial" panose="020B0604020202020204" pitchFamily="34" charset="0"/>
              <a:buChar char="•"/>
            </a:pPr>
            <a:r>
              <a:rPr lang="en-US" dirty="0"/>
              <a:t>Start over</a:t>
            </a:r>
          </a:p>
          <a:p>
            <a:pPr marL="285750" indent="-285750">
              <a:buFont typeface="Arial" panose="020B0604020202020204" pitchFamily="34" charset="0"/>
              <a:buChar char="•"/>
            </a:pPr>
            <a:endParaRPr lang="en-US" dirty="0"/>
          </a:p>
        </p:txBody>
      </p:sp>
      <p:sp>
        <p:nvSpPr>
          <p:cNvPr id="6" name="Curved Right Arrow 5">
            <a:extLst>
              <a:ext uri="{FF2B5EF4-FFF2-40B4-BE49-F238E27FC236}">
                <a16:creationId xmlns:a16="http://schemas.microsoft.com/office/drawing/2014/main" id="{C02260EF-3E37-ACF9-441A-D63FDCB3415B}"/>
              </a:ext>
            </a:extLst>
          </p:cNvPr>
          <p:cNvSpPr/>
          <p:nvPr/>
        </p:nvSpPr>
        <p:spPr>
          <a:xfrm rot="10800000" flipH="1">
            <a:off x="1844074" y="1879044"/>
            <a:ext cx="1264885" cy="1779439"/>
          </a:xfrm>
          <a:prstGeom prst="curvedRightArrow">
            <a:avLst>
              <a:gd name="adj1" fmla="val 20218"/>
              <a:gd name="adj2" fmla="val 47628"/>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6956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PT-4 can help data mining for energy management: Researchers">
            <a:extLst>
              <a:ext uri="{FF2B5EF4-FFF2-40B4-BE49-F238E27FC236}">
                <a16:creationId xmlns:a16="http://schemas.microsoft.com/office/drawing/2014/main" id="{73D9B89B-AC61-32EF-561E-BE21170E4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4891" y="5022668"/>
            <a:ext cx="2447109" cy="18353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23FFDE-E872-40F6-BE78-BDC87AA5FEE6}"/>
              </a:ext>
            </a:extLst>
          </p:cNvPr>
          <p:cNvSpPr txBox="1"/>
          <p:nvPr/>
        </p:nvSpPr>
        <p:spPr>
          <a:xfrm>
            <a:off x="642258" y="587829"/>
            <a:ext cx="10147662" cy="15045144"/>
          </a:xfrm>
          <a:prstGeom prst="rect">
            <a:avLst/>
          </a:prstGeom>
          <a:noFill/>
        </p:spPr>
        <p:txBody>
          <a:bodyPr wrap="square" rtlCol="0">
            <a:spAutoFit/>
          </a:bodyPr>
          <a:lstStyle/>
          <a:p>
            <a:pPr rtl="0">
              <a:spcBef>
                <a:spcPts val="0"/>
              </a:spcBef>
              <a:spcAft>
                <a:spcPts val="1500"/>
              </a:spcAft>
            </a:pPr>
            <a:r>
              <a:rPr lang="en-US" sz="2000" b="0" i="0" u="sng" strike="noStrike" dirty="0">
                <a:solidFill>
                  <a:srgbClr val="000000"/>
                </a:solidFill>
                <a:effectLst/>
                <a:highlight>
                  <a:srgbClr val="FFFFFF"/>
                </a:highlight>
                <a:latin typeface="Roboto" panose="02000000000000000000" pitchFamily="2" charset="0"/>
              </a:rPr>
              <a:t>Global</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_, x, y, o, N → underscore, </a:t>
            </a:r>
            <a:r>
              <a:rPr lang="en-US" sz="2000" b="1" i="0" u="none" strike="noStrike" dirty="0" err="1">
                <a:solidFill>
                  <a:srgbClr val="000000"/>
                </a:solidFill>
                <a:effectLst/>
                <a:latin typeface="Roboto" panose="02000000000000000000" pitchFamily="2" charset="0"/>
              </a:rPr>
              <a:t>x_pos</a:t>
            </a:r>
            <a:r>
              <a:rPr lang="en-US" sz="2000" b="1" i="0" u="none" strike="noStrike" dirty="0">
                <a:solidFill>
                  <a:srgbClr val="000000"/>
                </a:solidFill>
                <a:effectLst/>
                <a:latin typeface="Roboto" panose="02000000000000000000" pitchFamily="2" charset="0"/>
              </a:rPr>
              <a:t>, </a:t>
            </a:r>
            <a:r>
              <a:rPr lang="en-US" sz="2000" b="1" i="0" u="none" strike="noStrike" dirty="0" err="1">
                <a:solidFill>
                  <a:srgbClr val="000000"/>
                </a:solidFill>
                <a:effectLst/>
                <a:latin typeface="Roboto" panose="02000000000000000000" pitchFamily="2" charset="0"/>
              </a:rPr>
              <a:t>y_pos</a:t>
            </a:r>
            <a:r>
              <a:rPr lang="en-US" sz="2000" b="1" i="0" u="none" strike="noStrike" dirty="0">
                <a:solidFill>
                  <a:srgbClr val="000000"/>
                </a:solidFill>
                <a:effectLst/>
                <a:latin typeface="Roboto" panose="02000000000000000000" pitchFamily="2" charset="0"/>
              </a:rPr>
              <a:t>, offset, </a:t>
            </a:r>
            <a:r>
              <a:rPr lang="en-US" sz="2000" b="1" i="0" u="none" strike="noStrike" dirty="0" err="1">
                <a:solidFill>
                  <a:srgbClr val="000000"/>
                </a:solidFill>
                <a:effectLst/>
                <a:latin typeface="Roboto" panose="02000000000000000000" pitchFamily="2" charset="0"/>
              </a:rPr>
              <a:t>N_value</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A, B → </a:t>
            </a:r>
            <a:r>
              <a:rPr lang="en-US" sz="2000" b="1" i="0" u="none" strike="noStrike" dirty="0" err="1">
                <a:solidFill>
                  <a:srgbClr val="000000"/>
                </a:solidFill>
                <a:effectLst/>
                <a:latin typeface="Roboto" panose="02000000000000000000" pitchFamily="2" charset="0"/>
              </a:rPr>
              <a:t>angle_A</a:t>
            </a:r>
            <a:r>
              <a:rPr lang="en-US" sz="2000" b="1" i="0" u="none" strike="noStrike" dirty="0">
                <a:solidFill>
                  <a:srgbClr val="000000"/>
                </a:solidFill>
                <a:effectLst/>
                <a:latin typeface="Roboto" panose="02000000000000000000" pitchFamily="2" charset="0"/>
              </a:rPr>
              <a:t>, </a:t>
            </a:r>
            <a:r>
              <a:rPr lang="en-US" sz="2000" b="1" i="0" u="none" strike="noStrike" dirty="0" err="1">
                <a:solidFill>
                  <a:srgbClr val="000000"/>
                </a:solidFill>
                <a:effectLst/>
                <a:latin typeface="Roboto" panose="02000000000000000000" pitchFamily="2" charset="0"/>
              </a:rPr>
              <a:t>angle_B</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Add comment: Before the includes, add </a:t>
            </a:r>
            <a:r>
              <a:rPr lang="en-US" sz="2000" b="0" i="1" u="none" strike="noStrike" dirty="0">
                <a:solidFill>
                  <a:srgbClr val="000000"/>
                </a:solidFill>
                <a:effectLst/>
                <a:latin typeface="Roboto" panose="02000000000000000000" pitchFamily="2" charset="0"/>
              </a:rPr>
              <a:t>"// A simple 3D rotating donut program</a:t>
            </a:r>
            <a:r>
              <a:rPr lang="en-US" sz="2000" b="0" i="0" u="none" strike="noStrike" dirty="0">
                <a:solidFill>
                  <a:srgbClr val="000000"/>
                </a:solidFill>
                <a:effectLst/>
                <a:latin typeface="Roboto" panose="02000000000000000000" pitchFamily="2" charset="0"/>
              </a:rPr>
              <a:t>"</a:t>
            </a:r>
          </a:p>
          <a:p>
            <a:pPr rtl="0">
              <a:spcBef>
                <a:spcPts val="1500"/>
              </a:spcBef>
              <a:spcAft>
                <a:spcPts val="1500"/>
              </a:spcAft>
            </a:pPr>
            <a:r>
              <a:rPr lang="en-US" sz="2000" b="0" i="0" u="sng" strike="noStrike" dirty="0">
                <a:solidFill>
                  <a:srgbClr val="000000"/>
                </a:solidFill>
                <a:effectLst/>
                <a:highlight>
                  <a:srgbClr val="FFFFFF"/>
                </a:highlight>
                <a:latin typeface="Roboto" panose="02000000000000000000" pitchFamily="2" charset="0"/>
              </a:rPr>
              <a:t>p function</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a:t>
            </a:r>
            <a:r>
              <a:rPr lang="en-US" sz="2000" b="1" i="0" u="none" strike="noStrike" dirty="0">
                <a:solidFill>
                  <a:srgbClr val="000000"/>
                </a:solidFill>
                <a:effectLst/>
                <a:latin typeface="Roboto" panose="02000000000000000000" pitchFamily="2" charset="0"/>
              </a:rPr>
              <a:t>p → </a:t>
            </a:r>
            <a:r>
              <a:rPr lang="en-US" sz="2000" b="1" i="0" u="none" strike="noStrike" dirty="0" err="1">
                <a:solidFill>
                  <a:srgbClr val="000000"/>
                </a:solidFill>
                <a:effectLst/>
                <a:latin typeface="Roboto" panose="02000000000000000000" pitchFamily="2" charset="0"/>
              </a:rPr>
              <a:t>render_glyph</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n, c → </a:t>
            </a:r>
            <a:r>
              <a:rPr lang="en-US" sz="2000" b="1" i="0" u="none" strike="noStrike" dirty="0" err="1">
                <a:solidFill>
                  <a:srgbClr val="000000"/>
                </a:solidFill>
                <a:effectLst/>
                <a:latin typeface="Roboto" panose="02000000000000000000" pitchFamily="2" charset="0"/>
              </a:rPr>
              <a:t>num_glyphs</a:t>
            </a:r>
            <a:r>
              <a:rPr lang="en-US" sz="2000" b="1" i="0" u="none" strike="noStrike" dirty="0">
                <a:solidFill>
                  <a:srgbClr val="000000"/>
                </a:solidFill>
                <a:effectLst/>
                <a:latin typeface="Roboto" panose="02000000000000000000" pitchFamily="2" charset="0"/>
              </a:rPr>
              <a:t>, </a:t>
            </a:r>
            <a:r>
              <a:rPr lang="en-US" sz="2000" b="1" i="0" u="none" strike="noStrike" dirty="0" err="1">
                <a:solidFill>
                  <a:srgbClr val="000000"/>
                </a:solidFill>
                <a:effectLst/>
                <a:latin typeface="Roboto" panose="02000000000000000000" pitchFamily="2" charset="0"/>
              </a:rPr>
              <a:t>glyph_char</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Inline ternary operator, extract as separate function named 	</a:t>
            </a:r>
            <a:r>
              <a:rPr lang="en-US" sz="2000" b="1" i="0" u="none" strike="noStrike" dirty="0" err="1">
                <a:effectLst/>
                <a:latin typeface="Courier New" panose="02070309020205020404" pitchFamily="49" charset="0"/>
              </a:rPr>
              <a:t>write_to_buffer</a:t>
            </a:r>
            <a:endParaRPr lang="en-US" sz="2000" b="1" i="0" u="none" strike="noStrike" dirty="0">
              <a:effectLst/>
              <a:latin typeface="Roboto" panose="02000000000000000000" pitchFamily="2" charset="0"/>
            </a:endParaRPr>
          </a:p>
          <a:p>
            <a:pPr rtl="0">
              <a:spcBef>
                <a:spcPts val="1500"/>
              </a:spcBef>
              <a:spcAft>
                <a:spcPts val="1500"/>
              </a:spcAft>
            </a:pPr>
            <a:r>
              <a:rPr lang="en-US" sz="2000" b="0" i="0" u="sng" strike="noStrike" dirty="0">
                <a:solidFill>
                  <a:srgbClr val="000000"/>
                </a:solidFill>
                <a:effectLst/>
                <a:highlight>
                  <a:srgbClr val="FFFFFF"/>
                </a:highlight>
                <a:latin typeface="Roboto" panose="02000000000000000000" pitchFamily="2" charset="0"/>
              </a:rPr>
              <a:t>c function</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a:t>
            </a:r>
            <a:r>
              <a:rPr lang="en-US" sz="2000" b="1" i="0" u="none" strike="noStrike" dirty="0">
                <a:solidFill>
                  <a:srgbClr val="000000"/>
                </a:solidFill>
                <a:effectLst/>
                <a:latin typeface="Roboto" panose="02000000000000000000" pitchFamily="2" charset="0"/>
              </a:rPr>
              <a:t>c → </a:t>
            </a:r>
            <a:r>
              <a:rPr lang="en-US" sz="2000" b="1" i="0" u="none" strike="noStrike" dirty="0" err="1">
                <a:solidFill>
                  <a:srgbClr val="000000"/>
                </a:solidFill>
                <a:effectLst/>
                <a:latin typeface="Roboto" panose="02000000000000000000" pitchFamily="2" charset="0"/>
              </a:rPr>
              <a:t>code_to_index</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a:t>
            </a:r>
            <a:r>
              <a:rPr lang="en-US" sz="2000" b="1" i="0" u="none" strike="noStrike" dirty="0">
                <a:solidFill>
                  <a:srgbClr val="000000"/>
                </a:solidFill>
                <a:effectLst/>
                <a:latin typeface="Roboto" panose="02000000000000000000" pitchFamily="2" charset="0"/>
              </a:rPr>
              <a:t>: q, l, r → code, left, right</a:t>
            </a:r>
          </a:p>
          <a:p>
            <a:pPr rtl="0">
              <a:spcBef>
                <a:spcPts val="1500"/>
              </a:spcBef>
              <a:spcAft>
                <a:spcPts val="1500"/>
              </a:spcAft>
            </a:pPr>
            <a:r>
              <a:rPr lang="en-US" sz="2000" b="0" i="0" u="none" strike="noStrike" dirty="0">
                <a:solidFill>
                  <a:srgbClr val="000000"/>
                </a:solidFill>
                <a:effectLst/>
                <a:highlight>
                  <a:srgbClr val="FFFFFF"/>
                </a:highlight>
                <a:latin typeface="Roboto" panose="02000000000000000000" pitchFamily="2" charset="0"/>
              </a:rPr>
              <a:t>E function:</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E → </a:t>
            </a:r>
            <a:r>
              <a:rPr lang="en-US" sz="2000" b="0" i="0" u="none" strike="noStrike" dirty="0" err="1">
                <a:solidFill>
                  <a:srgbClr val="000000"/>
                </a:solidFill>
                <a:effectLst/>
                <a:latin typeface="Roboto" panose="02000000000000000000" pitchFamily="2" charset="0"/>
              </a:rPr>
              <a:t>render_donut</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 → </a:t>
            </a:r>
            <a:r>
              <a:rPr lang="en-US" sz="2000" b="0" i="0" u="none" strike="noStrike" dirty="0" err="1">
                <a:solidFill>
                  <a:srgbClr val="000000"/>
                </a:solidFill>
                <a:effectLst/>
                <a:latin typeface="Roboto" panose="02000000000000000000" pitchFamily="2" charset="0"/>
              </a:rPr>
              <a:t>start_pos</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Add comment: At the beginning of the function, add "// Renders a donut"</a:t>
            </a:r>
          </a:p>
          <a:p>
            <a:pPr rtl="0">
              <a:spcBef>
                <a:spcPts val="1500"/>
              </a:spcBef>
              <a:spcAft>
                <a:spcPts val="1500"/>
              </a:spcAft>
            </a:pPr>
            <a:r>
              <a:rPr lang="en-US" sz="2000" b="0" i="0" u="none" strike="noStrike" dirty="0">
                <a:solidFill>
                  <a:srgbClr val="000000"/>
                </a:solidFill>
                <a:effectLst/>
                <a:highlight>
                  <a:srgbClr val="FFFFFF"/>
                </a:highlight>
                <a:latin typeface="Roboto" panose="02000000000000000000" pitchFamily="2" charset="0"/>
              </a:rPr>
              <a:t>main function:</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k → </a:t>
            </a:r>
            <a:r>
              <a:rPr lang="en-US" sz="2000" b="0" i="0" u="none" strike="noStrike" dirty="0" err="1">
                <a:solidFill>
                  <a:srgbClr val="000000"/>
                </a:solidFill>
                <a:effectLst/>
                <a:latin typeface="Roboto" panose="02000000000000000000" pitchFamily="2" charset="0"/>
              </a:rPr>
              <a:t>iter</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Z → </a:t>
            </a:r>
            <a:r>
              <a:rPr lang="en-US" sz="2000" b="0" i="0" u="none" strike="noStrike" dirty="0" err="1">
                <a:solidFill>
                  <a:srgbClr val="000000"/>
                </a:solidFill>
                <a:effectLst/>
                <a:latin typeface="Roboto" panose="02000000000000000000" pitchFamily="2" charset="0"/>
              </a:rPr>
              <a:t>args</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For loop that initializes the </a:t>
            </a:r>
            <a:r>
              <a:rPr lang="en-US" sz="2000" b="0" i="0" u="none" strike="noStrike" dirty="0">
                <a:solidFill>
                  <a:srgbClr val="188038"/>
                </a:solidFill>
                <a:effectLst/>
                <a:latin typeface="Courier New" panose="02070309020205020404" pitchFamily="49" charset="0"/>
              </a:rPr>
              <a:t>z</a:t>
            </a:r>
            <a:r>
              <a:rPr lang="en-US" sz="2000" b="0" i="0" u="none" strike="noStrike" dirty="0">
                <a:solidFill>
                  <a:srgbClr val="000000"/>
                </a:solidFill>
                <a:effectLst/>
                <a:latin typeface="Roboto" panose="02000000000000000000" pitchFamily="2" charset="0"/>
              </a:rPr>
              <a:t> array, extract to </a:t>
            </a:r>
            <a:r>
              <a:rPr lang="en-US" sz="2000" b="0" i="0" u="none" strike="noStrike" dirty="0" err="1">
                <a:solidFill>
                  <a:srgbClr val="188038"/>
                </a:solidFill>
                <a:effectLst/>
                <a:latin typeface="Courier New" panose="02070309020205020404" pitchFamily="49" charset="0"/>
              </a:rPr>
              <a:t>initialize_z_array</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For loop that updates </a:t>
            </a:r>
            <a:r>
              <a:rPr lang="en-US" sz="2000" b="0" i="0" u="none" strike="noStrike" dirty="0" err="1">
                <a:solidFill>
                  <a:srgbClr val="000000"/>
                </a:solidFill>
                <a:effectLst/>
                <a:latin typeface="Roboto" panose="02000000000000000000" pitchFamily="2" charset="0"/>
              </a:rPr>
              <a:t>angle_A</a:t>
            </a:r>
            <a:r>
              <a:rPr lang="en-US" sz="2000" b="0" i="0" u="none" strike="noStrike" dirty="0">
                <a:solidFill>
                  <a:srgbClr val="000000"/>
                </a:solidFill>
                <a:effectLst/>
                <a:latin typeface="Roboto" panose="02000000000000000000" pitchFamily="2" charset="0"/>
              </a:rPr>
              <a:t> and </a:t>
            </a:r>
            <a:r>
              <a:rPr lang="en-US" sz="2000" b="0" i="0" u="none" strike="noStrike" dirty="0" err="1">
                <a:solidFill>
                  <a:srgbClr val="000000"/>
                </a:solidFill>
                <a:effectLst/>
                <a:latin typeface="Roboto" panose="02000000000000000000" pitchFamily="2" charset="0"/>
              </a:rPr>
              <a:t>angle_B</a:t>
            </a:r>
            <a:r>
              <a:rPr lang="en-US" sz="2000" b="0" i="0" u="none" strike="noStrike" dirty="0">
                <a:solidFill>
                  <a:srgbClr val="000000"/>
                </a:solidFill>
                <a:effectLst/>
                <a:latin typeface="Roboto" panose="02000000000000000000" pitchFamily="2" charset="0"/>
              </a:rPr>
              <a:t>, extract to </a:t>
            </a:r>
            <a:r>
              <a:rPr lang="en-US" sz="2000" b="0" i="0" u="none" strike="noStrike" dirty="0" err="1">
                <a:solidFill>
                  <a:srgbClr val="188038"/>
                </a:solidFill>
                <a:effectLst/>
                <a:latin typeface="Courier New" panose="02070309020205020404" pitchFamily="49" charset="0"/>
              </a:rPr>
              <a:t>update_angles</a:t>
            </a:r>
            <a:endParaRPr lang="en-US" sz="2000" b="0" i="0" u="none" strike="noStrike" dirty="0">
              <a:solidFill>
                <a:srgbClr val="000000"/>
              </a:solidFill>
              <a:effectLst/>
              <a:latin typeface="Roboto" panose="02000000000000000000" pitchFamily="2" charset="0"/>
            </a:endParaRPr>
          </a:p>
          <a:p>
            <a:pPr rtl="0">
              <a:spcBef>
                <a:spcPts val="1500"/>
              </a:spcBef>
              <a:spcAft>
                <a:spcPts val="0"/>
              </a:spcAft>
            </a:pPr>
            <a:r>
              <a:rPr lang="en-US" sz="2000" b="0" i="0" u="none" strike="noStrike" dirty="0">
                <a:solidFill>
                  <a:srgbClr val="000000"/>
                </a:solidFill>
                <a:effectLst/>
                <a:highlight>
                  <a:srgbClr val="FFFFFF"/>
                </a:highlight>
                <a:latin typeface="Roboto" panose="02000000000000000000" pitchFamily="2" charset="0"/>
              </a:rPr>
              <a:t>Note: Since the code is obfuscated and uses a single-character naming convention for variables, there might be variable name conflicts after renaming. Please make sure to update the renamed variables consistently throughout the code.</a:t>
            </a:r>
            <a:endParaRPr lang="en-US" sz="2000" b="0" dirty="0">
              <a:effectLst/>
              <a:highlight>
                <a:srgbClr val="FFFFFF"/>
              </a:highligh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void </a:t>
            </a:r>
            <a:r>
              <a:rPr lang="en-US" sz="2000" b="0" i="0" u="none" strike="noStrike" dirty="0" err="1">
                <a:solidFill>
                  <a:srgbClr val="000000"/>
                </a:solidFill>
                <a:effectLst/>
                <a:latin typeface="Roboto" panose="02000000000000000000" pitchFamily="2" charset="0"/>
              </a:rPr>
              <a:t>render_glyph</a:t>
            </a:r>
            <a:r>
              <a:rPr lang="en-US" sz="2000" b="0" i="0" u="none" strike="noStrike" dirty="0">
                <a:solidFill>
                  <a:srgbClr val="000000"/>
                </a:solidFill>
                <a:effectLst/>
                <a:latin typeface="Roboto" panose="02000000000000000000" pitchFamily="2" charset="0"/>
              </a:rPr>
              <a:t>(int </a:t>
            </a:r>
            <a:r>
              <a:rPr lang="en-US" sz="2000" b="0" i="0" u="none" strike="noStrike" dirty="0" err="1">
                <a:solidFill>
                  <a:srgbClr val="000000"/>
                </a:solidFill>
                <a:effectLst/>
                <a:latin typeface="Roboto" panose="02000000000000000000" pitchFamily="2" charset="0"/>
              </a:rPr>
              <a:t>num_glyphs</a:t>
            </a:r>
            <a:r>
              <a:rPr lang="en-US" sz="2000" b="0" i="0" u="none" strike="noStrike" dirty="0">
                <a:solidFill>
                  <a:srgbClr val="000000"/>
                </a:solidFill>
                <a:effectLst/>
                <a:latin typeface="Roboto" panose="02000000000000000000" pitchFamily="2" charset="0"/>
              </a:rPr>
              <a:t>, int </a:t>
            </a:r>
            <a:r>
              <a:rPr lang="en-US" sz="2000" b="0" i="0" u="none" strike="noStrike" dirty="0" err="1">
                <a:solidFill>
                  <a:srgbClr val="000000"/>
                </a:solidFill>
                <a:effectLst/>
                <a:latin typeface="Roboto" panose="02000000000000000000" pitchFamily="2" charset="0"/>
              </a:rPr>
              <a:t>glyph_char</a:t>
            </a:r>
            <a:r>
              <a:rPr lang="en-US" sz="2000" b="0" i="0" u="none" strike="noStrike" dirty="0">
                <a:solidFill>
                  <a:srgbClr val="000000"/>
                </a:solidFill>
                <a:effectLst/>
                <a:latin typeface="Roboto" panose="02000000000000000000" pitchFamily="2" charset="0"/>
              </a:rPr>
              <a:t>) {</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for (; </a:t>
            </a:r>
            <a:r>
              <a:rPr lang="en-US" sz="2000" b="0" i="0" u="none" strike="noStrike" dirty="0" err="1">
                <a:solidFill>
                  <a:srgbClr val="000000"/>
                </a:solidFill>
                <a:effectLst/>
                <a:latin typeface="Roboto" panose="02000000000000000000" pitchFamily="2" charset="0"/>
              </a:rPr>
              <a:t>num_glyphs</a:t>
            </a:r>
            <a:r>
              <a:rPr lang="en-US" sz="2000" b="0" i="0" u="none" strike="noStrike" dirty="0">
                <a:solidFill>
                  <a:srgbClr val="000000"/>
                </a:solidFill>
                <a:effectLst/>
                <a:latin typeface="Roboto" panose="02000000000000000000" pitchFamily="2" charset="0"/>
              </a:rPr>
              <a:t>--; x++) {</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a:t>
            </a:r>
            <a:r>
              <a:rPr lang="en-US" sz="2000" b="0" i="0" u="none" strike="noStrike" dirty="0" err="1">
                <a:solidFill>
                  <a:srgbClr val="000000"/>
                </a:solidFill>
                <a:effectLst/>
                <a:latin typeface="Roboto" panose="02000000000000000000" pitchFamily="2" charset="0"/>
              </a:rPr>
              <a:t>glyph_char</a:t>
            </a:r>
            <a:r>
              <a:rPr lang="en-US" sz="2000" b="0" i="0" u="none" strike="noStrike" dirty="0">
                <a:solidFill>
                  <a:srgbClr val="000000"/>
                </a:solidFill>
                <a:effectLst/>
                <a:latin typeface="Roboto" panose="02000000000000000000" pitchFamily="2" charset="0"/>
              </a:rPr>
              <a:t> == 10 ? y += 80, x = offset - 1</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 x &gt;= 0 ? 80 &gt; x ? </a:t>
            </a:r>
            <a:r>
              <a:rPr lang="en-US" sz="2000" b="0" i="0" u="none" strike="noStrike" dirty="0" err="1">
                <a:solidFill>
                  <a:srgbClr val="000000"/>
                </a:solidFill>
                <a:effectLst/>
                <a:latin typeface="Roboto" panose="02000000000000000000" pitchFamily="2" charset="0"/>
              </a:rPr>
              <a:t>glyph_char</a:t>
            </a:r>
            <a:r>
              <a:rPr lang="en-US" sz="2000" b="0" i="0" u="none" strike="noStrike" dirty="0">
                <a:solidFill>
                  <a:srgbClr val="000000"/>
                </a:solidFill>
                <a:effectLst/>
                <a:latin typeface="Roboto" panose="02000000000000000000" pitchFamily="2" charset="0"/>
              </a:rPr>
              <a:t> != '~' ? b[y + x] = </a:t>
            </a:r>
            <a:r>
              <a:rPr lang="en-US" sz="2000" b="0" i="0" u="none" strike="noStrike" dirty="0" err="1">
                <a:solidFill>
                  <a:srgbClr val="000000"/>
                </a:solidFill>
                <a:effectLst/>
                <a:latin typeface="Roboto" panose="02000000000000000000" pitchFamily="2" charset="0"/>
              </a:rPr>
              <a:t>glyph_char</a:t>
            </a:r>
            <a:r>
              <a:rPr lang="en-US" sz="2000" b="0" i="0" u="none" strike="noStrike" dirty="0">
                <a:solidFill>
                  <a:srgbClr val="000000"/>
                </a:solidFill>
                <a:effectLst/>
                <a:latin typeface="Roboto" panose="02000000000000000000" pitchFamily="2" charset="0"/>
              </a:rPr>
              <a:t> : 0 : 0</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 0;</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a:t>
            </a:r>
            <a:endParaRPr lang="en-US" sz="2000" b="0" dirty="0">
              <a:effectLst/>
            </a:endParaRPr>
          </a:p>
          <a:p>
            <a:pPr rtl="0">
              <a:spcBef>
                <a:spcPts val="0"/>
              </a:spcBef>
              <a:spcAft>
                <a:spcPts val="0"/>
              </a:spcAft>
            </a:pP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br>
              <a:rPr lang="en-US" sz="2000" b="0" dirty="0">
                <a:effectLst/>
              </a:rPr>
            </a:br>
            <a:endParaRPr lang="en-US" sz="2000" dirty="0"/>
          </a:p>
        </p:txBody>
      </p:sp>
      <p:sp>
        <p:nvSpPr>
          <p:cNvPr id="4" name="TextBox 3">
            <a:extLst>
              <a:ext uri="{FF2B5EF4-FFF2-40B4-BE49-F238E27FC236}">
                <a16:creationId xmlns:a16="http://schemas.microsoft.com/office/drawing/2014/main" id="{45D9E898-7CFA-4A3A-332A-38878137993F}"/>
              </a:ext>
            </a:extLst>
          </p:cNvPr>
          <p:cNvSpPr txBox="1"/>
          <p:nvPr/>
        </p:nvSpPr>
        <p:spPr>
          <a:xfrm>
            <a:off x="3540033" y="104502"/>
            <a:ext cx="4545875" cy="584775"/>
          </a:xfrm>
          <a:prstGeom prst="rect">
            <a:avLst/>
          </a:prstGeom>
          <a:noFill/>
        </p:spPr>
        <p:txBody>
          <a:bodyPr wrap="square" rtlCol="0">
            <a:spAutoFit/>
          </a:bodyPr>
          <a:lstStyle/>
          <a:p>
            <a:r>
              <a:rPr lang="en-US" sz="3200" b="1" dirty="0"/>
              <a:t>Full Program Suggestions</a:t>
            </a:r>
          </a:p>
        </p:txBody>
      </p:sp>
    </p:spTree>
    <p:extLst>
      <p:ext uri="{BB962C8B-B14F-4D97-AF65-F5344CB8AC3E}">
        <p14:creationId xmlns:p14="http://schemas.microsoft.com/office/powerpoint/2010/main" val="376471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PT-4 can help data mining for energy management: Researchers">
            <a:extLst>
              <a:ext uri="{FF2B5EF4-FFF2-40B4-BE49-F238E27FC236}">
                <a16:creationId xmlns:a16="http://schemas.microsoft.com/office/drawing/2014/main" id="{331C5566-9BD6-A8FE-C937-CFAD330E7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4891" y="5022668"/>
            <a:ext cx="2447109" cy="18353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23FFDE-E872-40F6-BE78-BDC87AA5FEE6}"/>
              </a:ext>
            </a:extLst>
          </p:cNvPr>
          <p:cNvSpPr txBox="1"/>
          <p:nvPr/>
        </p:nvSpPr>
        <p:spPr>
          <a:xfrm>
            <a:off x="668382" y="-5930555"/>
            <a:ext cx="10265229" cy="15237505"/>
          </a:xfrm>
          <a:prstGeom prst="rect">
            <a:avLst/>
          </a:prstGeom>
          <a:noFill/>
        </p:spPr>
        <p:txBody>
          <a:bodyPr wrap="square" rtlCol="0">
            <a:spAutoFit/>
          </a:bodyPr>
          <a:lstStyle/>
          <a:p>
            <a:pPr rtl="0">
              <a:spcBef>
                <a:spcPts val="0"/>
              </a:spcBef>
              <a:spcAft>
                <a:spcPts val="1500"/>
              </a:spcAft>
            </a:pPr>
            <a:r>
              <a:rPr lang="en-US" sz="2000" b="0" i="0" u="none" strike="noStrike" dirty="0">
                <a:solidFill>
                  <a:srgbClr val="000000"/>
                </a:solidFill>
                <a:effectLst/>
                <a:highlight>
                  <a:srgbClr val="FFFFFF"/>
                </a:highlight>
                <a:latin typeface="Roboto" panose="02000000000000000000" pitchFamily="2" charset="0"/>
              </a:rPr>
              <a:t>Global:</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_, x, y, o, N → underscore, </a:t>
            </a:r>
            <a:r>
              <a:rPr lang="en-US" sz="2000" b="0" i="0" u="none" strike="noStrike" dirty="0" err="1">
                <a:solidFill>
                  <a:srgbClr val="000000"/>
                </a:solidFill>
                <a:effectLst/>
                <a:latin typeface="Roboto" panose="02000000000000000000" pitchFamily="2" charset="0"/>
              </a:rPr>
              <a:t>x_pos</a:t>
            </a:r>
            <a:r>
              <a:rPr lang="en-US" sz="2000" b="0" i="0" u="none" strike="noStrike" dirty="0">
                <a:solidFill>
                  <a:srgbClr val="000000"/>
                </a:solidFill>
                <a:effectLst/>
                <a:latin typeface="Roboto" panose="02000000000000000000" pitchFamily="2" charset="0"/>
              </a:rPr>
              <a:t>, </a:t>
            </a:r>
            <a:r>
              <a:rPr lang="en-US" sz="2000" b="0" i="0" u="none" strike="noStrike" dirty="0" err="1">
                <a:solidFill>
                  <a:srgbClr val="000000"/>
                </a:solidFill>
                <a:effectLst/>
                <a:latin typeface="Roboto" panose="02000000000000000000" pitchFamily="2" charset="0"/>
              </a:rPr>
              <a:t>y_pos</a:t>
            </a:r>
            <a:r>
              <a:rPr lang="en-US" sz="2000" b="0" i="0" u="none" strike="noStrike" dirty="0">
                <a:solidFill>
                  <a:srgbClr val="000000"/>
                </a:solidFill>
                <a:effectLst/>
                <a:latin typeface="Roboto" panose="02000000000000000000" pitchFamily="2" charset="0"/>
              </a:rPr>
              <a:t>, offset, </a:t>
            </a:r>
            <a:r>
              <a:rPr lang="en-US" sz="2000" b="0" i="0" u="none" strike="noStrike" dirty="0" err="1">
                <a:solidFill>
                  <a:srgbClr val="000000"/>
                </a:solidFill>
                <a:effectLst/>
                <a:latin typeface="Roboto" panose="02000000000000000000" pitchFamily="2" charset="0"/>
              </a:rPr>
              <a:t>N_value</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 B → </a:t>
            </a:r>
            <a:r>
              <a:rPr lang="en-US" sz="2000" b="0" i="0" u="none" strike="noStrike" dirty="0" err="1">
                <a:solidFill>
                  <a:srgbClr val="000000"/>
                </a:solidFill>
                <a:effectLst/>
                <a:latin typeface="Roboto" panose="02000000000000000000" pitchFamily="2" charset="0"/>
              </a:rPr>
              <a:t>angle_A</a:t>
            </a:r>
            <a:r>
              <a:rPr lang="en-US" sz="2000" b="0" i="0" u="none" strike="noStrike" dirty="0">
                <a:solidFill>
                  <a:srgbClr val="000000"/>
                </a:solidFill>
                <a:effectLst/>
                <a:latin typeface="Roboto" panose="02000000000000000000" pitchFamily="2" charset="0"/>
              </a:rPr>
              <a:t>, </a:t>
            </a:r>
            <a:r>
              <a:rPr lang="en-US" sz="2000" b="0" i="0" u="none" strike="noStrike" dirty="0" err="1">
                <a:solidFill>
                  <a:srgbClr val="000000"/>
                </a:solidFill>
                <a:effectLst/>
                <a:latin typeface="Roboto" panose="02000000000000000000" pitchFamily="2" charset="0"/>
              </a:rPr>
              <a:t>angle_B</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Add comment: Before the includes, add "// A simple 3D rotating donut program"</a:t>
            </a:r>
          </a:p>
          <a:p>
            <a:pPr rtl="0">
              <a:spcBef>
                <a:spcPts val="1500"/>
              </a:spcBef>
              <a:spcAft>
                <a:spcPts val="1500"/>
              </a:spcAft>
            </a:pPr>
            <a:r>
              <a:rPr lang="en-US" sz="2000" b="0" i="0" u="none" strike="noStrike" dirty="0">
                <a:solidFill>
                  <a:srgbClr val="000000"/>
                </a:solidFill>
                <a:effectLst/>
                <a:highlight>
                  <a:srgbClr val="FFFFFF"/>
                </a:highlight>
                <a:latin typeface="Roboto" panose="02000000000000000000" pitchFamily="2" charset="0"/>
              </a:rPr>
              <a:t>p function:</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p → </a:t>
            </a:r>
            <a:r>
              <a:rPr lang="en-US" sz="2000" b="0" i="0" u="none" strike="noStrike" dirty="0" err="1">
                <a:solidFill>
                  <a:srgbClr val="000000"/>
                </a:solidFill>
                <a:effectLst/>
                <a:latin typeface="Roboto" panose="02000000000000000000" pitchFamily="2" charset="0"/>
              </a:rPr>
              <a:t>render_glyph</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n, c → </a:t>
            </a:r>
            <a:r>
              <a:rPr lang="en-US" sz="2000" b="0" i="0" u="none" strike="noStrike" dirty="0" err="1">
                <a:solidFill>
                  <a:srgbClr val="000000"/>
                </a:solidFill>
                <a:effectLst/>
                <a:latin typeface="Roboto" panose="02000000000000000000" pitchFamily="2" charset="0"/>
              </a:rPr>
              <a:t>num_glyphs</a:t>
            </a:r>
            <a:r>
              <a:rPr lang="en-US" sz="2000" b="0" i="0" u="none" strike="noStrike" dirty="0">
                <a:solidFill>
                  <a:srgbClr val="000000"/>
                </a:solidFill>
                <a:effectLst/>
                <a:latin typeface="Roboto" panose="02000000000000000000" pitchFamily="2" charset="0"/>
              </a:rPr>
              <a:t>, </a:t>
            </a:r>
            <a:r>
              <a:rPr lang="en-US" sz="2000" b="0" i="0" u="none" strike="noStrike" dirty="0" err="1">
                <a:solidFill>
                  <a:srgbClr val="000000"/>
                </a:solidFill>
                <a:effectLst/>
                <a:latin typeface="Roboto" panose="02000000000000000000" pitchFamily="2" charset="0"/>
              </a:rPr>
              <a:t>glyph_char</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Inline ternary operator, extract as separate function named </a:t>
            </a:r>
            <a:r>
              <a:rPr lang="en-US" sz="2000" b="0" i="0" u="none" strike="noStrike" dirty="0" err="1">
                <a:solidFill>
                  <a:srgbClr val="188038"/>
                </a:solidFill>
                <a:effectLst/>
                <a:latin typeface="Courier New" panose="02070309020205020404" pitchFamily="49" charset="0"/>
              </a:rPr>
              <a:t>write_to_buffer</a:t>
            </a:r>
            <a:endParaRPr lang="en-US" sz="2000" b="0" i="0" u="none" strike="noStrike" dirty="0">
              <a:solidFill>
                <a:srgbClr val="000000"/>
              </a:solidFill>
              <a:effectLst/>
              <a:latin typeface="Roboto" panose="02000000000000000000" pitchFamily="2" charset="0"/>
            </a:endParaRPr>
          </a:p>
          <a:p>
            <a:pPr rtl="0">
              <a:spcBef>
                <a:spcPts val="1500"/>
              </a:spcBef>
              <a:spcAft>
                <a:spcPts val="1500"/>
              </a:spcAft>
            </a:pPr>
            <a:r>
              <a:rPr lang="en-US" sz="2000" b="0" i="0" u="none" strike="noStrike" dirty="0">
                <a:solidFill>
                  <a:srgbClr val="000000"/>
                </a:solidFill>
                <a:effectLst/>
                <a:highlight>
                  <a:srgbClr val="FFFFFF"/>
                </a:highlight>
                <a:latin typeface="Roboto" panose="02000000000000000000" pitchFamily="2" charset="0"/>
              </a:rPr>
              <a:t>c function:</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c → </a:t>
            </a:r>
            <a:r>
              <a:rPr lang="en-US" sz="2000" b="0" i="0" u="none" strike="noStrike" dirty="0" err="1">
                <a:solidFill>
                  <a:srgbClr val="000000"/>
                </a:solidFill>
                <a:effectLst/>
                <a:latin typeface="Roboto" panose="02000000000000000000" pitchFamily="2" charset="0"/>
              </a:rPr>
              <a:t>code_to_index</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q, l, r → code, left, right</a:t>
            </a:r>
          </a:p>
          <a:p>
            <a:pPr rtl="0">
              <a:spcBef>
                <a:spcPts val="1500"/>
              </a:spcBef>
              <a:spcAft>
                <a:spcPts val="1500"/>
              </a:spcAft>
            </a:pPr>
            <a:r>
              <a:rPr lang="en-US" sz="2000" b="0" i="0" u="sng" strike="noStrike" dirty="0">
                <a:solidFill>
                  <a:srgbClr val="000000"/>
                </a:solidFill>
                <a:effectLst/>
                <a:highlight>
                  <a:srgbClr val="FFFFFF"/>
                </a:highlight>
                <a:latin typeface="Roboto" panose="02000000000000000000" pitchFamily="2" charset="0"/>
              </a:rPr>
              <a:t>E function</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a:t>
            </a:r>
            <a:r>
              <a:rPr lang="en-US" sz="2000" b="1" i="0" u="none" strike="noStrike" dirty="0">
                <a:solidFill>
                  <a:srgbClr val="000000"/>
                </a:solidFill>
                <a:effectLst/>
                <a:latin typeface="Roboto" panose="02000000000000000000" pitchFamily="2" charset="0"/>
              </a:rPr>
              <a:t>E → </a:t>
            </a:r>
            <a:r>
              <a:rPr lang="en-US" sz="2000" b="1" i="0" u="none" strike="noStrike" dirty="0" err="1">
                <a:solidFill>
                  <a:srgbClr val="000000"/>
                </a:solidFill>
                <a:effectLst/>
                <a:latin typeface="Roboto" panose="02000000000000000000" pitchFamily="2" charset="0"/>
              </a:rPr>
              <a:t>render_donut</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a </a:t>
            </a:r>
            <a:r>
              <a:rPr lang="en-US" sz="2000" i="0" u="none" strike="noStrike" dirty="0">
                <a:solidFill>
                  <a:srgbClr val="000000"/>
                </a:solidFill>
                <a:effectLst/>
                <a:latin typeface="Roboto" panose="02000000000000000000" pitchFamily="2" charset="0"/>
              </a:rPr>
              <a:t>→</a:t>
            </a:r>
            <a:r>
              <a:rPr lang="en-US" sz="2000" b="1" i="0" u="none" strike="noStrike" dirty="0">
                <a:solidFill>
                  <a:srgbClr val="000000"/>
                </a:solidFill>
                <a:effectLst/>
                <a:latin typeface="Roboto" panose="02000000000000000000" pitchFamily="2" charset="0"/>
              </a:rPr>
              <a:t> </a:t>
            </a:r>
            <a:r>
              <a:rPr lang="en-US" sz="2000" b="1" i="0" u="none" strike="noStrike" dirty="0" err="1">
                <a:solidFill>
                  <a:srgbClr val="000000"/>
                </a:solidFill>
                <a:effectLst/>
                <a:latin typeface="Roboto" panose="02000000000000000000" pitchFamily="2" charset="0"/>
              </a:rPr>
              <a:t>start_pos</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Add comment: At the beginning of the function, add </a:t>
            </a:r>
            <a:r>
              <a:rPr lang="en-US" sz="2000" b="0" i="1" u="none" strike="noStrike" dirty="0">
                <a:solidFill>
                  <a:srgbClr val="000000"/>
                </a:solidFill>
                <a:effectLst/>
                <a:latin typeface="Roboto" panose="02000000000000000000" pitchFamily="2" charset="0"/>
              </a:rPr>
              <a:t>"// Renders a donut</a:t>
            </a:r>
            <a:r>
              <a:rPr lang="en-US" sz="2000" b="0" i="0" u="none" strike="noStrike" dirty="0">
                <a:solidFill>
                  <a:srgbClr val="000000"/>
                </a:solidFill>
                <a:effectLst/>
                <a:latin typeface="Roboto" panose="02000000000000000000" pitchFamily="2" charset="0"/>
              </a:rPr>
              <a:t>"</a:t>
            </a:r>
          </a:p>
          <a:p>
            <a:pPr rtl="0">
              <a:spcBef>
                <a:spcPts val="1500"/>
              </a:spcBef>
              <a:spcAft>
                <a:spcPts val="1500"/>
              </a:spcAft>
            </a:pPr>
            <a:r>
              <a:rPr lang="en-US" sz="2000" b="0" i="0" u="sng" strike="noStrike" dirty="0">
                <a:solidFill>
                  <a:srgbClr val="000000"/>
                </a:solidFill>
                <a:effectLst/>
                <a:highlight>
                  <a:srgbClr val="FFFFFF"/>
                </a:highlight>
                <a:latin typeface="Roboto" panose="02000000000000000000" pitchFamily="2" charset="0"/>
              </a:rPr>
              <a:t>main function</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a:t>
            </a:r>
            <a:r>
              <a:rPr lang="en-US" sz="2000" i="0" u="none" strike="noStrike" dirty="0">
                <a:solidFill>
                  <a:srgbClr val="000000"/>
                </a:solidFill>
                <a:effectLst/>
                <a:latin typeface="Roboto" panose="02000000000000000000" pitchFamily="2" charset="0"/>
              </a:rPr>
              <a:t>: </a:t>
            </a:r>
            <a:r>
              <a:rPr lang="en-US" sz="2000" b="1" i="0" u="none" strike="noStrike" dirty="0">
                <a:solidFill>
                  <a:srgbClr val="000000"/>
                </a:solidFill>
                <a:effectLst/>
                <a:latin typeface="Roboto" panose="02000000000000000000" pitchFamily="2" charset="0"/>
              </a:rPr>
              <a:t>k → </a:t>
            </a:r>
            <a:r>
              <a:rPr lang="en-US" sz="2000" b="1" i="0" u="none" strike="noStrike" dirty="0" err="1">
                <a:solidFill>
                  <a:srgbClr val="000000"/>
                </a:solidFill>
                <a:effectLst/>
                <a:latin typeface="Roboto" panose="02000000000000000000" pitchFamily="2" charset="0"/>
              </a:rPr>
              <a:t>iter</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Z → </a:t>
            </a:r>
            <a:r>
              <a:rPr lang="en-US" sz="2000" b="1" i="0" u="none" strike="noStrike" dirty="0" err="1">
                <a:solidFill>
                  <a:srgbClr val="000000"/>
                </a:solidFill>
                <a:effectLst/>
                <a:latin typeface="Roboto" panose="02000000000000000000" pitchFamily="2" charset="0"/>
              </a:rPr>
              <a:t>args</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For loop that initializes the </a:t>
            </a:r>
            <a:r>
              <a:rPr lang="en-US" sz="2000" b="0" i="0" u="none" strike="noStrike" dirty="0">
                <a:solidFill>
                  <a:srgbClr val="188038"/>
                </a:solidFill>
                <a:effectLst/>
                <a:latin typeface="Courier New" panose="02070309020205020404" pitchFamily="49" charset="0"/>
              </a:rPr>
              <a:t>z</a:t>
            </a:r>
            <a:r>
              <a:rPr lang="en-US" sz="2000" b="0" i="0" u="none" strike="noStrike" dirty="0">
                <a:solidFill>
                  <a:srgbClr val="000000"/>
                </a:solidFill>
                <a:effectLst/>
                <a:latin typeface="Roboto" panose="02000000000000000000" pitchFamily="2" charset="0"/>
              </a:rPr>
              <a:t> array, extract to </a:t>
            </a:r>
            <a:r>
              <a:rPr lang="en-US" sz="2000" b="0" i="0" u="none" strike="noStrike" dirty="0" err="1">
                <a:solidFill>
                  <a:srgbClr val="188038"/>
                </a:solidFill>
                <a:effectLst/>
                <a:latin typeface="Courier New" panose="02070309020205020404" pitchFamily="49" charset="0"/>
              </a:rPr>
              <a:t>initialize_z_array</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For loop that updates </a:t>
            </a:r>
            <a:r>
              <a:rPr lang="en-US" sz="2000" b="1" i="0" u="none" strike="noStrike" dirty="0" err="1">
                <a:solidFill>
                  <a:srgbClr val="000000"/>
                </a:solidFill>
                <a:effectLst/>
                <a:latin typeface="Roboto" panose="02000000000000000000" pitchFamily="2" charset="0"/>
              </a:rPr>
              <a:t>angle_A</a:t>
            </a:r>
            <a:r>
              <a:rPr lang="en-US" sz="2000" b="0" i="0" u="none" strike="noStrike" dirty="0">
                <a:solidFill>
                  <a:srgbClr val="000000"/>
                </a:solidFill>
                <a:effectLst/>
                <a:latin typeface="Roboto" panose="02000000000000000000" pitchFamily="2" charset="0"/>
              </a:rPr>
              <a:t> and </a:t>
            </a:r>
            <a:r>
              <a:rPr lang="en-US" sz="2000" b="1" i="0" u="none" strike="noStrike" dirty="0" err="1">
                <a:solidFill>
                  <a:srgbClr val="000000"/>
                </a:solidFill>
                <a:effectLst/>
                <a:latin typeface="Roboto" panose="02000000000000000000" pitchFamily="2" charset="0"/>
              </a:rPr>
              <a:t>angle_B</a:t>
            </a:r>
            <a:r>
              <a:rPr lang="en-US" sz="2000" b="0" i="0" u="none" strike="noStrike" dirty="0">
                <a:solidFill>
                  <a:srgbClr val="000000"/>
                </a:solidFill>
                <a:effectLst/>
                <a:latin typeface="Roboto" panose="02000000000000000000" pitchFamily="2" charset="0"/>
              </a:rPr>
              <a:t>, extract to </a:t>
            </a:r>
            <a:r>
              <a:rPr lang="en-US" sz="2000" b="0" i="0" u="none" strike="noStrike" dirty="0" err="1">
                <a:solidFill>
                  <a:srgbClr val="188038"/>
                </a:solidFill>
                <a:effectLst/>
                <a:latin typeface="Courier New" panose="02070309020205020404" pitchFamily="49" charset="0"/>
              </a:rPr>
              <a:t>update_angles</a:t>
            </a:r>
            <a:endParaRPr lang="en-US" sz="2000" b="0" i="0" u="none" strike="noStrike" dirty="0">
              <a:solidFill>
                <a:srgbClr val="000000"/>
              </a:solidFill>
              <a:effectLst/>
              <a:latin typeface="Roboto" panose="02000000000000000000" pitchFamily="2" charset="0"/>
            </a:endParaRPr>
          </a:p>
          <a:p>
            <a:pPr rtl="0">
              <a:spcBef>
                <a:spcPts val="1500"/>
              </a:spcBef>
              <a:spcAft>
                <a:spcPts val="0"/>
              </a:spcAft>
            </a:pPr>
            <a:r>
              <a:rPr lang="en-US" sz="2000" b="0" i="0" u="none" strike="noStrike" dirty="0">
                <a:solidFill>
                  <a:srgbClr val="000000"/>
                </a:solidFill>
                <a:effectLst/>
                <a:highlight>
                  <a:srgbClr val="FFFFFF"/>
                </a:highlight>
                <a:latin typeface="Roboto" panose="02000000000000000000" pitchFamily="2" charset="0"/>
              </a:rPr>
              <a:t>Note: Since the code is obfuscated and uses a single-character naming convention for variables, there might be variable name conflicts after renaming. Please make sure to update the renamed variables consistently throughout the code.</a:t>
            </a:r>
          </a:p>
          <a:p>
            <a:pPr rtl="0">
              <a:spcBef>
                <a:spcPts val="1500"/>
              </a:spcBef>
              <a:spcAft>
                <a:spcPts val="0"/>
              </a:spcAft>
            </a:pPr>
            <a:endParaRPr lang="en-US" sz="2000" b="0" dirty="0">
              <a:effectLst/>
              <a:highlight>
                <a:srgbClr val="FFFFFF"/>
              </a:highligh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void </a:t>
            </a:r>
            <a:r>
              <a:rPr lang="en-US" sz="2000" b="0" i="1" u="none" strike="noStrike" dirty="0" err="1">
                <a:solidFill>
                  <a:schemeClr val="accent3"/>
                </a:solidFill>
                <a:effectLst/>
                <a:latin typeface="Roboto" panose="02000000000000000000" pitchFamily="2" charset="0"/>
              </a:rPr>
              <a:t>render_glyph</a:t>
            </a:r>
            <a:r>
              <a:rPr lang="en-US" sz="2000" b="0" i="1" u="none" strike="noStrike" dirty="0">
                <a:solidFill>
                  <a:schemeClr val="accent3"/>
                </a:solidFill>
                <a:effectLst/>
                <a:latin typeface="Roboto" panose="02000000000000000000" pitchFamily="2" charset="0"/>
              </a:rPr>
              <a:t>(int </a:t>
            </a:r>
            <a:r>
              <a:rPr lang="en-US" sz="2000" b="0" i="1" u="none" strike="noStrike" dirty="0" err="1">
                <a:solidFill>
                  <a:schemeClr val="accent3"/>
                </a:solidFill>
                <a:effectLst/>
                <a:latin typeface="Roboto" panose="02000000000000000000" pitchFamily="2" charset="0"/>
              </a:rPr>
              <a:t>num_glyphs</a:t>
            </a:r>
            <a:r>
              <a:rPr lang="en-US" sz="2000" b="0" i="1" u="none" strike="noStrike" dirty="0">
                <a:solidFill>
                  <a:schemeClr val="accent3"/>
                </a:solidFill>
                <a:effectLst/>
                <a:latin typeface="Roboto" panose="02000000000000000000" pitchFamily="2" charset="0"/>
              </a:rPr>
              <a:t>, int </a:t>
            </a:r>
            <a:r>
              <a:rPr lang="en-US" sz="2000" b="0" i="1" u="none" strike="noStrike" dirty="0" err="1">
                <a:solidFill>
                  <a:schemeClr val="accent3"/>
                </a:solidFill>
                <a:effectLst/>
                <a:latin typeface="Roboto" panose="02000000000000000000" pitchFamily="2" charset="0"/>
              </a:rPr>
              <a:t>glyph_char</a:t>
            </a:r>
            <a:r>
              <a:rPr lang="en-US" sz="2000" b="0" i="1" u="none" strike="noStrike" dirty="0">
                <a:solidFill>
                  <a:schemeClr val="accent3"/>
                </a:solidFill>
                <a:effectLst/>
                <a:latin typeface="Roboto" panose="02000000000000000000" pitchFamily="2" charset="0"/>
              </a:rPr>
              <a:t>) {</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for (; </a:t>
            </a:r>
            <a:r>
              <a:rPr lang="en-US" sz="2000" b="0" i="1" u="none" strike="noStrike" dirty="0" err="1">
                <a:solidFill>
                  <a:schemeClr val="accent3"/>
                </a:solidFill>
                <a:effectLst/>
                <a:latin typeface="Roboto" panose="02000000000000000000" pitchFamily="2" charset="0"/>
              </a:rPr>
              <a:t>num_glyphs</a:t>
            </a:r>
            <a:r>
              <a:rPr lang="en-US" sz="2000" b="0" i="1" u="none" strike="noStrike" dirty="0">
                <a:solidFill>
                  <a:schemeClr val="accent3"/>
                </a:solidFill>
                <a:effectLst/>
                <a:latin typeface="Roboto" panose="02000000000000000000" pitchFamily="2" charset="0"/>
              </a:rPr>
              <a:t>--; x++) {</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a:t>
            </a:r>
            <a:r>
              <a:rPr lang="en-US" sz="2000" b="0" i="1" u="none" strike="noStrike" dirty="0" err="1">
                <a:solidFill>
                  <a:schemeClr val="accent3"/>
                </a:solidFill>
                <a:effectLst/>
                <a:latin typeface="Roboto" panose="02000000000000000000" pitchFamily="2" charset="0"/>
              </a:rPr>
              <a:t>glyph_char</a:t>
            </a:r>
            <a:r>
              <a:rPr lang="en-US" sz="2000" b="0" i="1" u="none" strike="noStrike" dirty="0">
                <a:solidFill>
                  <a:schemeClr val="accent3"/>
                </a:solidFill>
                <a:effectLst/>
                <a:latin typeface="Roboto" panose="02000000000000000000" pitchFamily="2" charset="0"/>
              </a:rPr>
              <a:t> == 10 ? y += 80, x = offset - 1</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 x &gt;= 0 ? 80 &gt; x ? </a:t>
            </a:r>
            <a:r>
              <a:rPr lang="en-US" sz="2000" b="0" i="1" u="none" strike="noStrike" dirty="0" err="1">
                <a:solidFill>
                  <a:schemeClr val="accent3"/>
                </a:solidFill>
                <a:effectLst/>
                <a:latin typeface="Roboto" panose="02000000000000000000" pitchFamily="2" charset="0"/>
              </a:rPr>
              <a:t>glyph_char</a:t>
            </a:r>
            <a:r>
              <a:rPr lang="en-US" sz="2000" b="0" i="1" u="none" strike="noStrike" dirty="0">
                <a:solidFill>
                  <a:schemeClr val="accent3"/>
                </a:solidFill>
                <a:effectLst/>
                <a:latin typeface="Roboto" panose="02000000000000000000" pitchFamily="2" charset="0"/>
              </a:rPr>
              <a:t> != '~' ? b[y + x] = </a:t>
            </a:r>
            <a:r>
              <a:rPr lang="en-US" sz="2000" b="0" i="1" u="none" strike="noStrike" dirty="0" err="1">
                <a:solidFill>
                  <a:schemeClr val="accent3"/>
                </a:solidFill>
                <a:effectLst/>
                <a:latin typeface="Roboto" panose="02000000000000000000" pitchFamily="2" charset="0"/>
              </a:rPr>
              <a:t>glyph_char</a:t>
            </a:r>
            <a:r>
              <a:rPr lang="en-US" sz="2000" b="0" i="1" u="none" strike="noStrike" dirty="0">
                <a:solidFill>
                  <a:schemeClr val="accent3"/>
                </a:solidFill>
                <a:effectLst/>
                <a:latin typeface="Roboto" panose="02000000000000000000" pitchFamily="2" charset="0"/>
              </a:rPr>
              <a:t> : 0 : 0</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 0;</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highlight>
                  <a:srgbClr val="FFFFFF"/>
                </a:highlight>
                <a:latin typeface="Roboto" panose="02000000000000000000" pitchFamily="2" charset="0"/>
              </a:rPr>
              <a:t>}</a:t>
            </a:r>
            <a:endParaRPr lang="en-US" sz="2000" b="0" i="1" dirty="0">
              <a:solidFill>
                <a:schemeClr val="accent3"/>
              </a:solidFill>
              <a:effectLst/>
              <a:highlight>
                <a:srgbClr val="FFFFFF"/>
              </a:highlight>
            </a:endParaRPr>
          </a:p>
          <a:p>
            <a:br>
              <a:rPr lang="en-US" sz="2000" b="0" i="1" dirty="0">
                <a:solidFill>
                  <a:schemeClr val="accent3"/>
                </a:solidFill>
                <a:effectLst/>
              </a:rPr>
            </a:br>
            <a:endParaRPr lang="en-US" sz="2000" i="1" dirty="0">
              <a:solidFill>
                <a:schemeClr val="accent3"/>
              </a:solidFill>
            </a:endParaRPr>
          </a:p>
        </p:txBody>
      </p:sp>
    </p:spTree>
    <p:extLst>
      <p:ext uri="{BB962C8B-B14F-4D97-AF65-F5344CB8AC3E}">
        <p14:creationId xmlns:p14="http://schemas.microsoft.com/office/powerpoint/2010/main" val="905471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0191B7-166C-9816-96CF-B260C6DE32BA}"/>
              </a:ext>
            </a:extLst>
          </p:cNvPr>
          <p:cNvSpPr txBox="1"/>
          <p:nvPr/>
        </p:nvSpPr>
        <p:spPr>
          <a:xfrm>
            <a:off x="2934599" y="1443841"/>
            <a:ext cx="5931106" cy="3970318"/>
          </a:xfrm>
          <a:prstGeom prst="rect">
            <a:avLst/>
          </a:prstGeom>
          <a:noFill/>
        </p:spPr>
        <p:txBody>
          <a:bodyPr wrap="square" rtlCol="0">
            <a:spAutoFit/>
          </a:bodyPr>
          <a:lstStyle/>
          <a:p>
            <a:r>
              <a:rPr lang="en-US" dirty="0"/>
              <a:t>Further Enhancements</a:t>
            </a:r>
          </a:p>
          <a:p>
            <a:endParaRPr lang="en-US" dirty="0"/>
          </a:p>
          <a:p>
            <a:r>
              <a:rPr lang="en-US" dirty="0"/>
              <a:t>These prompts are still doing too much</a:t>
            </a:r>
          </a:p>
          <a:p>
            <a:endParaRPr lang="en-US" dirty="0"/>
          </a:p>
          <a:p>
            <a:r>
              <a:rPr lang="en-US" dirty="0"/>
              <a:t>One task, small code snippet</a:t>
            </a:r>
          </a:p>
          <a:p>
            <a:endParaRPr lang="en-US" dirty="0"/>
          </a:p>
          <a:p>
            <a:r>
              <a:rPr lang="en-US" dirty="0"/>
              <a:t>Directly connect LLM-tool use to refactoring tools</a:t>
            </a:r>
          </a:p>
          <a:p>
            <a:endParaRPr lang="en-US" dirty="0"/>
          </a:p>
          <a:p>
            <a:r>
              <a:rPr lang="en-US" dirty="0"/>
              <a:t>Give them code with line numbers</a:t>
            </a:r>
          </a:p>
          <a:p>
            <a:endParaRPr lang="en-US" dirty="0"/>
          </a:p>
          <a:p>
            <a:r>
              <a:rPr lang="en-US" dirty="0"/>
              <a:t>Refactoring recommendations have established research</a:t>
            </a:r>
          </a:p>
          <a:p>
            <a:endParaRPr lang="en-US" dirty="0"/>
          </a:p>
          <a:p>
            <a:endParaRPr lang="en-US" dirty="0"/>
          </a:p>
          <a:p>
            <a:endParaRPr lang="en-US" dirty="0"/>
          </a:p>
        </p:txBody>
      </p:sp>
    </p:spTree>
    <p:extLst>
      <p:ext uri="{BB962C8B-B14F-4D97-AF65-F5344CB8AC3E}">
        <p14:creationId xmlns:p14="http://schemas.microsoft.com/office/powerpoint/2010/main" val="4294906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7A3BF-3E19-F2B3-6F86-E1A5785ADAA6}"/>
              </a:ext>
            </a:extLst>
          </p:cNvPr>
          <p:cNvSpPr txBox="1"/>
          <p:nvPr/>
        </p:nvSpPr>
        <p:spPr>
          <a:xfrm>
            <a:off x="812076" y="706100"/>
            <a:ext cx="10408918" cy="19051369"/>
          </a:xfrm>
          <a:prstGeom prst="rect">
            <a:avLst/>
          </a:prstGeom>
          <a:noFill/>
        </p:spPr>
        <p:txBody>
          <a:bodyPr wrap="square" rtlCol="0">
            <a:spAutoFit/>
          </a:bodyPr>
          <a:lstStyle/>
          <a:p>
            <a:pPr rtl="0">
              <a:spcBef>
                <a:spcPts val="0"/>
              </a:spcBef>
              <a:spcAft>
                <a:spcPts val="0"/>
              </a:spcAft>
            </a:pPr>
            <a:r>
              <a:rPr lang="en-US" sz="2800" i="0" u="none" strike="noStrike" dirty="0">
                <a:effectLst/>
                <a:latin typeface="Roboto" panose="02000000000000000000" pitchFamily="2" charset="0"/>
              </a:rPr>
              <a:t>You are an expert in software engineering including maintainability and refactoring.</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b="1" strike="noStrike" dirty="0">
                <a:effectLst/>
                <a:latin typeface="Roboto" panose="02000000000000000000" pitchFamily="2" charset="0"/>
              </a:rPr>
              <a:t>You have studied under Marianne Bellotti, Martin Fowler, and Llewellyn Falco</a:t>
            </a:r>
            <a:r>
              <a:rPr lang="en-US" sz="2800" i="0" u="none" strike="noStrike" dirty="0">
                <a:effectLst/>
                <a:latin typeface="Roboto" panose="02000000000000000000" pitchFamily="2" charset="0"/>
              </a:rPr>
              <a:t>.</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For every block of source code you are given, suggest several opportunities for renames.</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b="1" i="0" strike="noStrike" dirty="0">
                <a:effectLst/>
                <a:latin typeface="Roboto" panose="02000000000000000000" pitchFamily="2" charset="0"/>
              </a:rPr>
              <a:t>Suggestions should help make the code more clear and honest, without being more verbose than needed</a:t>
            </a:r>
            <a:r>
              <a:rPr lang="en-US" sz="2800" i="0" u="none" strike="noStrike" dirty="0">
                <a:effectLst/>
                <a:latin typeface="Roboto" panose="02000000000000000000" pitchFamily="2" charset="0"/>
              </a:rPr>
              <a:t>.</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Only show suggestions, never the updated code.</a:t>
            </a:r>
          </a:p>
          <a:p>
            <a:pPr rtl="0">
              <a:spcBef>
                <a:spcPts val="0"/>
              </a:spcBef>
              <a:spcAft>
                <a:spcPts val="0"/>
              </a:spcAft>
            </a:pPr>
            <a:r>
              <a:rPr lang="en-US" sz="2800" b="1" i="0" u="none" strike="noStrike" dirty="0">
                <a:effectLst/>
                <a:latin typeface="Roboto" panose="02000000000000000000" pitchFamily="2" charset="0"/>
              </a:rPr>
              <a:t>Keep responses brief.</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Behavior</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You will receive code. When you receive code, list the available Hot Keys! When a hot key is pressed, take that action. Again, you will list the hot keys, the user presses them.</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Hot Keys</a:t>
            </a:r>
          </a:p>
          <a:p>
            <a:pPr rtl="0">
              <a:spcBef>
                <a:spcPts val="0"/>
              </a:spcBef>
              <a:spcAft>
                <a:spcPts val="0"/>
              </a:spcAft>
            </a:pPr>
            <a:r>
              <a:rPr lang="en-US" sz="2800" i="0" u="none" strike="noStrike" dirty="0">
                <a:effectLst/>
                <a:latin typeface="Roboto" panose="02000000000000000000" pitchFamily="2" charset="0"/>
              </a:rPr>
              <a:t>These are the hotkeys you list after the user inputs code.</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r: Renames</a:t>
            </a:r>
          </a:p>
          <a:p>
            <a:pPr rtl="0">
              <a:spcBef>
                <a:spcPts val="0"/>
              </a:spcBef>
              <a:spcAft>
                <a:spcPts val="0"/>
              </a:spcAft>
            </a:pPr>
            <a:r>
              <a:rPr lang="en-US" sz="2800" i="0" u="none" strike="noStrike" dirty="0">
                <a:effectLst/>
                <a:latin typeface="Roboto" panose="02000000000000000000" pitchFamily="2" charset="0"/>
              </a:rPr>
              <a:t>- s: Smells</a:t>
            </a:r>
          </a:p>
          <a:p>
            <a:pPr rtl="0">
              <a:spcBef>
                <a:spcPts val="0"/>
              </a:spcBef>
              <a:spcAft>
                <a:spcPts val="0"/>
              </a:spcAft>
            </a:pPr>
            <a:r>
              <a:rPr lang="en-US" sz="2800" i="0" u="none" strike="noStrike" dirty="0">
                <a:effectLst/>
                <a:latin typeface="Roboto" panose="02000000000000000000" pitchFamily="2" charset="0"/>
              </a:rPr>
              <a:t>- c: Comment</a:t>
            </a:r>
          </a:p>
          <a:p>
            <a:pPr rtl="0">
              <a:spcBef>
                <a:spcPts val="0"/>
              </a:spcBef>
              <a:spcAft>
                <a:spcPts val="0"/>
              </a:spcAft>
            </a:pPr>
            <a:r>
              <a:rPr lang="en-US" sz="2800" i="0" u="none" strike="noStrike" dirty="0">
                <a:effectLst/>
                <a:latin typeface="Roboto" panose="02000000000000000000" pitchFamily="2" charset="0"/>
              </a:rPr>
              <a:t>- l: Set Language</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Rename response format</a:t>
            </a:r>
          </a:p>
          <a:p>
            <a:pPr rtl="0">
              <a:spcBef>
                <a:spcPts val="0"/>
              </a:spcBef>
              <a:spcAft>
                <a:spcPts val="0"/>
              </a:spcAft>
            </a:pPr>
            <a:r>
              <a:rPr lang="en-US" sz="2800" i="0" u="none" strike="noStrike" dirty="0">
                <a:effectLst/>
                <a:latin typeface="Roboto" panose="02000000000000000000" pitchFamily="2" charset="0"/>
              </a:rPr>
              <a:t>* oldName1 -&gt; newName1</a:t>
            </a:r>
          </a:p>
          <a:p>
            <a:pPr rtl="0">
              <a:spcBef>
                <a:spcPts val="0"/>
              </a:spcBef>
              <a:spcAft>
                <a:spcPts val="0"/>
              </a:spcAft>
            </a:pPr>
            <a:r>
              <a:rPr lang="en-US" sz="2800" i="0" u="none" strike="noStrike" dirty="0">
                <a:effectLst/>
                <a:latin typeface="Roboto" panose="02000000000000000000" pitchFamily="2" charset="0"/>
              </a:rPr>
              <a:t>* oldName2 -&gt; newName2</a:t>
            </a:r>
          </a:p>
          <a:p>
            <a:pPr rtl="0">
              <a:spcBef>
                <a:spcPts val="0"/>
              </a:spcBef>
              <a:spcAft>
                <a:spcPts val="0"/>
              </a:spcAft>
            </a:pPr>
            <a:r>
              <a:rPr lang="en-US" sz="2800" i="0" u="none" strike="noStrike" dirty="0">
                <a:effectLst/>
                <a:latin typeface="Roboto" panose="02000000000000000000" pitchFamily="2" charset="0"/>
              </a:rPr>
              <a:t>* oldName3 -&gt; newName3</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Smells response format</a:t>
            </a:r>
          </a:p>
          <a:p>
            <a:pPr rtl="0">
              <a:spcBef>
                <a:spcPts val="0"/>
              </a:spcBef>
              <a:spcAft>
                <a:spcPts val="0"/>
              </a:spcAft>
            </a:pPr>
            <a:r>
              <a:rPr lang="en-US" sz="2800" i="0" u="none" strike="noStrike" dirty="0">
                <a:effectLst/>
                <a:latin typeface="Roboto" panose="02000000000000000000" pitchFamily="2" charset="0"/>
              </a:rPr>
              <a:t>* smell1</a:t>
            </a:r>
          </a:p>
          <a:p>
            <a:pPr rtl="0">
              <a:spcBef>
                <a:spcPts val="0"/>
              </a:spcBef>
              <a:spcAft>
                <a:spcPts val="0"/>
              </a:spcAft>
            </a:pPr>
            <a:r>
              <a:rPr lang="en-US" sz="2800" i="0" u="none" strike="noStrike" dirty="0">
                <a:effectLst/>
                <a:latin typeface="Roboto" panose="02000000000000000000" pitchFamily="2" charset="0"/>
              </a:rPr>
              <a:t>* smell2</a:t>
            </a:r>
          </a:p>
          <a:p>
            <a:pPr rtl="0">
              <a:spcBef>
                <a:spcPts val="0"/>
              </a:spcBef>
              <a:spcAft>
                <a:spcPts val="0"/>
              </a:spcAft>
            </a:pPr>
            <a:r>
              <a:rPr lang="en-US" sz="2800" i="0" u="none" strike="noStrike" dirty="0">
                <a:effectLst/>
                <a:latin typeface="Roboto" panose="02000000000000000000" pitchFamily="2" charset="0"/>
              </a:rPr>
              <a:t>* smell3</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Comment response format (use comment prefix for the language)</a:t>
            </a:r>
          </a:p>
          <a:p>
            <a:pPr rtl="0">
              <a:spcBef>
                <a:spcPts val="0"/>
              </a:spcBef>
              <a:spcAft>
                <a:spcPts val="0"/>
              </a:spcAft>
            </a:pPr>
            <a:r>
              <a:rPr lang="en-US" sz="2800" i="0" u="none" strike="noStrike" dirty="0">
                <a:effectLst/>
                <a:latin typeface="Roboto" panose="02000000000000000000" pitchFamily="2" charset="0"/>
              </a:rPr>
              <a:t>```</a:t>
            </a:r>
          </a:p>
          <a:p>
            <a:pPr rtl="0">
              <a:spcBef>
                <a:spcPts val="0"/>
              </a:spcBef>
              <a:spcAft>
                <a:spcPts val="0"/>
              </a:spcAft>
            </a:pPr>
            <a:r>
              <a:rPr lang="en-US" sz="2800" i="0" u="none" strike="noStrike" dirty="0">
                <a:effectLst/>
                <a:latin typeface="Roboto" panose="02000000000000000000" pitchFamily="2" charset="0"/>
              </a:rPr>
              <a:t>// a comment</a:t>
            </a:r>
          </a:p>
          <a:p>
            <a:pPr rtl="0">
              <a:spcBef>
                <a:spcPts val="0"/>
              </a:spcBef>
              <a:spcAft>
                <a:spcPts val="0"/>
              </a:spcAft>
            </a:pPr>
            <a:r>
              <a:rPr lang="en-US" sz="2800" i="0" u="none" strike="noStrike" dirty="0">
                <a:effectLst/>
                <a:latin typeface="Roboto" panose="02000000000000000000" pitchFamily="2" charset="0"/>
              </a:rPr>
              <a:t>```</a:t>
            </a:r>
            <a:endParaRPr lang="en-US" sz="2800" dirty="0"/>
          </a:p>
        </p:txBody>
      </p:sp>
      <p:sp>
        <p:nvSpPr>
          <p:cNvPr id="4" name="TextBox 3">
            <a:extLst>
              <a:ext uri="{FF2B5EF4-FFF2-40B4-BE49-F238E27FC236}">
                <a16:creationId xmlns:a16="http://schemas.microsoft.com/office/drawing/2014/main" id="{8F639C96-3181-CFE4-DE39-4A53F4ECFD2C}"/>
              </a:ext>
            </a:extLst>
          </p:cNvPr>
          <p:cNvSpPr txBox="1"/>
          <p:nvPr/>
        </p:nvSpPr>
        <p:spPr>
          <a:xfrm>
            <a:off x="3697138" y="182880"/>
            <a:ext cx="5995167" cy="523220"/>
          </a:xfrm>
          <a:prstGeom prst="rect">
            <a:avLst/>
          </a:prstGeom>
          <a:noFill/>
        </p:spPr>
        <p:txBody>
          <a:bodyPr wrap="none" rtlCol="0">
            <a:spAutoFit/>
          </a:bodyPr>
          <a:lstStyle/>
          <a:p>
            <a:r>
              <a:rPr lang="en-US" sz="2800" dirty="0" err="1"/>
              <a:t>RefactorGPT</a:t>
            </a:r>
            <a:r>
              <a:rPr lang="en-US" sz="2800" dirty="0"/>
              <a:t>: GPTs Store Edition [pt 1/3]</a:t>
            </a:r>
          </a:p>
        </p:txBody>
      </p:sp>
    </p:spTree>
    <p:extLst>
      <p:ext uri="{BB962C8B-B14F-4D97-AF65-F5344CB8AC3E}">
        <p14:creationId xmlns:p14="http://schemas.microsoft.com/office/powerpoint/2010/main" val="1063179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7A3BF-3E19-F2B3-6F86-E1A5785ADAA6}"/>
              </a:ext>
            </a:extLst>
          </p:cNvPr>
          <p:cNvSpPr txBox="1"/>
          <p:nvPr/>
        </p:nvSpPr>
        <p:spPr>
          <a:xfrm>
            <a:off x="812076" y="706100"/>
            <a:ext cx="10408918" cy="13880723"/>
          </a:xfrm>
          <a:prstGeom prst="rect">
            <a:avLst/>
          </a:prstGeom>
          <a:noFill/>
        </p:spPr>
        <p:txBody>
          <a:bodyPr wrap="square" rtlCol="0">
            <a:spAutoFit/>
          </a:bodyPr>
          <a:lstStyle/>
          <a:p>
            <a:pPr rtl="0">
              <a:spcBef>
                <a:spcPts val="0"/>
              </a:spcBef>
              <a:spcAft>
                <a:spcPts val="0"/>
              </a:spcAft>
            </a:pPr>
            <a:r>
              <a:rPr lang="en-US" sz="2800" i="0" u="none" strike="noStrike" dirty="0">
                <a:effectLst/>
                <a:latin typeface="Roboto" panose="02000000000000000000" pitchFamily="2" charset="0"/>
              </a:rPr>
              <a:t>…</a:t>
            </a:r>
          </a:p>
          <a:p>
            <a:pPr rtl="0">
              <a:spcBef>
                <a:spcPts val="0"/>
              </a:spcBef>
              <a:spcAft>
                <a:spcPts val="0"/>
              </a:spcAft>
            </a:pPr>
            <a:r>
              <a:rPr lang="en-US" sz="2800" b="1" i="0" u="none" strike="noStrike" dirty="0">
                <a:effectLst/>
                <a:latin typeface="Roboto" panose="02000000000000000000" pitchFamily="2" charset="0"/>
              </a:rPr>
              <a:t># Behavior</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You will receive code. </a:t>
            </a:r>
            <a:r>
              <a:rPr lang="en-US" sz="2800" b="1" i="0" u="none" strike="noStrike" dirty="0">
                <a:effectLst/>
                <a:latin typeface="Roboto" panose="02000000000000000000" pitchFamily="2" charset="0"/>
              </a:rPr>
              <a:t>When you receive code, list the available Hot Keys! </a:t>
            </a:r>
            <a:r>
              <a:rPr lang="en-US" sz="2800" i="0" u="none" strike="noStrike" dirty="0">
                <a:effectLst/>
                <a:latin typeface="Roboto" panose="02000000000000000000" pitchFamily="2" charset="0"/>
              </a:rPr>
              <a:t>When a hot key is pressed, take that action. Again, you will list the hot keys, the user presses them.</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b="1" i="0" u="none" strike="noStrike" dirty="0">
                <a:effectLst/>
                <a:latin typeface="Roboto" panose="02000000000000000000" pitchFamily="2" charset="0"/>
              </a:rPr>
              <a:t># Hot Keys</a:t>
            </a:r>
          </a:p>
          <a:p>
            <a:pPr rtl="0">
              <a:spcBef>
                <a:spcPts val="0"/>
              </a:spcBef>
              <a:spcAft>
                <a:spcPts val="0"/>
              </a:spcAft>
            </a:pPr>
            <a:r>
              <a:rPr lang="en-US" sz="2800" i="0" u="none" strike="noStrike" dirty="0">
                <a:effectLst/>
                <a:latin typeface="Roboto" panose="02000000000000000000" pitchFamily="2" charset="0"/>
              </a:rPr>
              <a:t>These are the hotkeys you list after the user inputs code.</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r: Renames</a:t>
            </a:r>
          </a:p>
          <a:p>
            <a:pPr rtl="0">
              <a:spcBef>
                <a:spcPts val="0"/>
              </a:spcBef>
              <a:spcAft>
                <a:spcPts val="0"/>
              </a:spcAft>
            </a:pPr>
            <a:r>
              <a:rPr lang="en-US" sz="2800" i="0" u="none" strike="noStrike" dirty="0">
                <a:effectLst/>
                <a:latin typeface="Roboto" panose="02000000000000000000" pitchFamily="2" charset="0"/>
              </a:rPr>
              <a:t>- s: Smells</a:t>
            </a:r>
          </a:p>
          <a:p>
            <a:pPr rtl="0">
              <a:spcBef>
                <a:spcPts val="0"/>
              </a:spcBef>
              <a:spcAft>
                <a:spcPts val="0"/>
              </a:spcAft>
            </a:pPr>
            <a:r>
              <a:rPr lang="en-US" sz="2800" i="0" u="none" strike="noStrike" dirty="0">
                <a:effectLst/>
                <a:latin typeface="Roboto" panose="02000000000000000000" pitchFamily="2" charset="0"/>
              </a:rPr>
              <a:t>- c: Comment</a:t>
            </a:r>
          </a:p>
          <a:p>
            <a:pPr rtl="0">
              <a:spcBef>
                <a:spcPts val="0"/>
              </a:spcBef>
              <a:spcAft>
                <a:spcPts val="0"/>
              </a:spcAft>
            </a:pPr>
            <a:r>
              <a:rPr lang="en-US" sz="2800" i="0" u="none" strike="noStrike" dirty="0">
                <a:effectLst/>
                <a:latin typeface="Roboto" panose="02000000000000000000" pitchFamily="2" charset="0"/>
              </a:rPr>
              <a:t>- l: Set Language</a:t>
            </a:r>
          </a:p>
          <a:p>
            <a:pPr rtl="0">
              <a:spcBef>
                <a:spcPts val="0"/>
              </a:spcBef>
              <a:spcAft>
                <a:spcPts val="0"/>
              </a:spcAft>
            </a:pPr>
            <a:r>
              <a:rPr lang="en-US" sz="2800" i="0" u="none" strike="noStrike" dirty="0">
                <a:effectLst/>
                <a:latin typeface="Roboto" panose="02000000000000000000" pitchFamily="2" charset="0"/>
              </a:rPr>
              <a:t>…</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Rename response format</a:t>
            </a:r>
          </a:p>
          <a:p>
            <a:pPr rtl="0">
              <a:spcBef>
                <a:spcPts val="0"/>
              </a:spcBef>
              <a:spcAft>
                <a:spcPts val="0"/>
              </a:spcAft>
            </a:pPr>
            <a:r>
              <a:rPr lang="en-US" sz="2800" i="0" u="none" strike="noStrike" dirty="0">
                <a:effectLst/>
                <a:latin typeface="Roboto" panose="02000000000000000000" pitchFamily="2" charset="0"/>
              </a:rPr>
              <a:t>* oldName1 -&gt; newName1</a:t>
            </a:r>
          </a:p>
          <a:p>
            <a:pPr rtl="0">
              <a:spcBef>
                <a:spcPts val="0"/>
              </a:spcBef>
              <a:spcAft>
                <a:spcPts val="0"/>
              </a:spcAft>
            </a:pPr>
            <a:r>
              <a:rPr lang="en-US" sz="2800" i="0" u="none" strike="noStrike" dirty="0">
                <a:effectLst/>
                <a:latin typeface="Roboto" panose="02000000000000000000" pitchFamily="2" charset="0"/>
              </a:rPr>
              <a:t>* oldName2 -&gt; newName2</a:t>
            </a:r>
          </a:p>
          <a:p>
            <a:pPr rtl="0">
              <a:spcBef>
                <a:spcPts val="0"/>
              </a:spcBef>
              <a:spcAft>
                <a:spcPts val="0"/>
              </a:spcAft>
            </a:pPr>
            <a:r>
              <a:rPr lang="en-US" sz="2800" i="0" u="none" strike="noStrike" dirty="0">
                <a:effectLst/>
                <a:latin typeface="Roboto" panose="02000000000000000000" pitchFamily="2" charset="0"/>
              </a:rPr>
              <a:t>* oldName3 -&gt; newName3</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Smells response format</a:t>
            </a:r>
          </a:p>
          <a:p>
            <a:pPr rtl="0">
              <a:spcBef>
                <a:spcPts val="0"/>
              </a:spcBef>
              <a:spcAft>
                <a:spcPts val="0"/>
              </a:spcAft>
            </a:pPr>
            <a:r>
              <a:rPr lang="en-US" sz="2800" i="0" u="none" strike="noStrike" dirty="0">
                <a:effectLst/>
                <a:latin typeface="Roboto" panose="02000000000000000000" pitchFamily="2" charset="0"/>
              </a:rPr>
              <a:t>* smell1</a:t>
            </a:r>
          </a:p>
          <a:p>
            <a:pPr rtl="0">
              <a:spcBef>
                <a:spcPts val="0"/>
              </a:spcBef>
              <a:spcAft>
                <a:spcPts val="0"/>
              </a:spcAft>
            </a:pPr>
            <a:r>
              <a:rPr lang="en-US" sz="2800" i="0" u="none" strike="noStrike" dirty="0">
                <a:effectLst/>
                <a:latin typeface="Roboto" panose="02000000000000000000" pitchFamily="2" charset="0"/>
              </a:rPr>
              <a:t>* smell2</a:t>
            </a:r>
          </a:p>
          <a:p>
            <a:pPr rtl="0">
              <a:spcBef>
                <a:spcPts val="0"/>
              </a:spcBef>
              <a:spcAft>
                <a:spcPts val="0"/>
              </a:spcAft>
            </a:pPr>
            <a:r>
              <a:rPr lang="en-US" sz="2800" i="0" u="none" strike="noStrike" dirty="0">
                <a:effectLst/>
                <a:latin typeface="Roboto" panose="02000000000000000000" pitchFamily="2" charset="0"/>
              </a:rPr>
              <a:t>* smell3</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Comment response format (use comment prefix for the language)</a:t>
            </a:r>
          </a:p>
          <a:p>
            <a:pPr rtl="0">
              <a:spcBef>
                <a:spcPts val="0"/>
              </a:spcBef>
              <a:spcAft>
                <a:spcPts val="0"/>
              </a:spcAft>
            </a:pPr>
            <a:r>
              <a:rPr lang="en-US" sz="2800" i="0" u="none" strike="noStrike" dirty="0">
                <a:effectLst/>
                <a:latin typeface="Roboto" panose="02000000000000000000" pitchFamily="2" charset="0"/>
              </a:rPr>
              <a:t>```</a:t>
            </a:r>
          </a:p>
          <a:p>
            <a:pPr rtl="0">
              <a:spcBef>
                <a:spcPts val="0"/>
              </a:spcBef>
              <a:spcAft>
                <a:spcPts val="0"/>
              </a:spcAft>
            </a:pPr>
            <a:r>
              <a:rPr lang="en-US" sz="2800" i="0" u="none" strike="noStrike" dirty="0">
                <a:effectLst/>
                <a:latin typeface="Roboto" panose="02000000000000000000" pitchFamily="2" charset="0"/>
              </a:rPr>
              <a:t>// a comment</a:t>
            </a:r>
          </a:p>
          <a:p>
            <a:pPr rtl="0">
              <a:spcBef>
                <a:spcPts val="0"/>
              </a:spcBef>
              <a:spcAft>
                <a:spcPts val="0"/>
              </a:spcAft>
            </a:pPr>
            <a:r>
              <a:rPr lang="en-US" sz="2800" i="0" u="none" strike="noStrike" dirty="0">
                <a:effectLst/>
                <a:latin typeface="Roboto" panose="02000000000000000000" pitchFamily="2" charset="0"/>
              </a:rPr>
              <a:t>```</a:t>
            </a:r>
            <a:endParaRPr lang="en-US" sz="2800" dirty="0"/>
          </a:p>
        </p:txBody>
      </p:sp>
      <p:sp>
        <p:nvSpPr>
          <p:cNvPr id="4" name="TextBox 3">
            <a:extLst>
              <a:ext uri="{FF2B5EF4-FFF2-40B4-BE49-F238E27FC236}">
                <a16:creationId xmlns:a16="http://schemas.microsoft.com/office/drawing/2014/main" id="{8F639C96-3181-CFE4-DE39-4A53F4ECFD2C}"/>
              </a:ext>
            </a:extLst>
          </p:cNvPr>
          <p:cNvSpPr txBox="1"/>
          <p:nvPr/>
        </p:nvSpPr>
        <p:spPr>
          <a:xfrm>
            <a:off x="3697138" y="182880"/>
            <a:ext cx="5995167" cy="523220"/>
          </a:xfrm>
          <a:prstGeom prst="rect">
            <a:avLst/>
          </a:prstGeom>
          <a:noFill/>
        </p:spPr>
        <p:txBody>
          <a:bodyPr wrap="none" rtlCol="0">
            <a:spAutoFit/>
          </a:bodyPr>
          <a:lstStyle/>
          <a:p>
            <a:r>
              <a:rPr lang="en-US" sz="2800" dirty="0" err="1"/>
              <a:t>RefactorGPT</a:t>
            </a:r>
            <a:r>
              <a:rPr lang="en-US" sz="2800" dirty="0"/>
              <a:t>: GPTs Store Edition [pt 2/3]</a:t>
            </a:r>
          </a:p>
        </p:txBody>
      </p:sp>
    </p:spTree>
    <p:extLst>
      <p:ext uri="{BB962C8B-B14F-4D97-AF65-F5344CB8AC3E}">
        <p14:creationId xmlns:p14="http://schemas.microsoft.com/office/powerpoint/2010/main" val="2106231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7A3BF-3E19-F2B3-6F86-E1A5785ADAA6}"/>
              </a:ext>
            </a:extLst>
          </p:cNvPr>
          <p:cNvSpPr txBox="1"/>
          <p:nvPr/>
        </p:nvSpPr>
        <p:spPr>
          <a:xfrm>
            <a:off x="812076" y="706100"/>
            <a:ext cx="10030095" cy="5632311"/>
          </a:xfrm>
          <a:prstGeom prst="rect">
            <a:avLst/>
          </a:prstGeom>
          <a:noFill/>
        </p:spPr>
        <p:txBody>
          <a:bodyPr wrap="square" rtlCol="0">
            <a:spAutoFit/>
          </a:bodyPr>
          <a:lstStyle/>
          <a:p>
            <a:pPr rtl="0">
              <a:spcBef>
                <a:spcPts val="0"/>
              </a:spcBef>
              <a:spcAft>
                <a:spcPts val="0"/>
              </a:spcAft>
            </a:pPr>
            <a:r>
              <a:rPr lang="en-US" sz="2400" i="0" u="none" strike="noStrike" dirty="0">
                <a:effectLst/>
                <a:latin typeface="Roboto" panose="02000000000000000000" pitchFamily="2" charset="0"/>
              </a:rPr>
              <a:t>…</a:t>
            </a:r>
          </a:p>
          <a:p>
            <a:pPr rtl="0">
              <a:spcBef>
                <a:spcPts val="0"/>
              </a:spcBef>
              <a:spcAft>
                <a:spcPts val="0"/>
              </a:spcAft>
            </a:pPr>
            <a:r>
              <a:rPr lang="en-US" sz="2400" b="1" i="0" u="none" strike="noStrike" dirty="0">
                <a:effectLst/>
                <a:latin typeface="Roboto" panose="02000000000000000000" pitchFamily="2" charset="0"/>
              </a:rPr>
              <a:t>## Rename response format</a:t>
            </a:r>
          </a:p>
          <a:p>
            <a:pPr rtl="0">
              <a:spcBef>
                <a:spcPts val="0"/>
              </a:spcBef>
              <a:spcAft>
                <a:spcPts val="0"/>
              </a:spcAft>
            </a:pPr>
            <a:r>
              <a:rPr lang="en-US" sz="2400" i="0" u="none" strike="noStrike" dirty="0">
                <a:effectLst/>
                <a:latin typeface="Roboto" panose="02000000000000000000" pitchFamily="2" charset="0"/>
              </a:rPr>
              <a:t>* oldName1 -&gt; newName1</a:t>
            </a:r>
          </a:p>
          <a:p>
            <a:pPr rtl="0">
              <a:spcBef>
                <a:spcPts val="0"/>
              </a:spcBef>
              <a:spcAft>
                <a:spcPts val="0"/>
              </a:spcAft>
            </a:pPr>
            <a:r>
              <a:rPr lang="en-US" sz="2400" i="0" u="none" strike="noStrike" dirty="0">
                <a:effectLst/>
                <a:latin typeface="Roboto" panose="02000000000000000000" pitchFamily="2" charset="0"/>
              </a:rPr>
              <a:t>* oldName2 -&gt; newName2</a:t>
            </a:r>
          </a:p>
          <a:p>
            <a:pPr rtl="0">
              <a:spcBef>
                <a:spcPts val="0"/>
              </a:spcBef>
              <a:spcAft>
                <a:spcPts val="0"/>
              </a:spcAft>
            </a:pPr>
            <a:r>
              <a:rPr lang="en-US" sz="2400" i="0" u="none" strike="noStrike" dirty="0">
                <a:effectLst/>
                <a:latin typeface="Roboto" panose="02000000000000000000" pitchFamily="2" charset="0"/>
              </a:rPr>
              <a:t>* oldName3 -&gt; newName3</a:t>
            </a:r>
          </a:p>
          <a:p>
            <a:pPr rtl="0">
              <a:spcBef>
                <a:spcPts val="0"/>
              </a:spcBef>
              <a:spcAft>
                <a:spcPts val="0"/>
              </a:spcAft>
            </a:pPr>
            <a:endParaRPr lang="en-US" sz="2400" i="0" u="none" strike="noStrike" dirty="0">
              <a:effectLst/>
              <a:latin typeface="Roboto" panose="02000000000000000000" pitchFamily="2" charset="0"/>
            </a:endParaRPr>
          </a:p>
          <a:p>
            <a:pPr rtl="0">
              <a:spcBef>
                <a:spcPts val="0"/>
              </a:spcBef>
              <a:spcAft>
                <a:spcPts val="0"/>
              </a:spcAft>
            </a:pPr>
            <a:r>
              <a:rPr lang="en-US" sz="2400" b="1" i="0" u="none" strike="noStrike" dirty="0">
                <a:effectLst/>
                <a:latin typeface="Roboto" panose="02000000000000000000" pitchFamily="2" charset="0"/>
              </a:rPr>
              <a:t>## Smells response format</a:t>
            </a:r>
          </a:p>
          <a:p>
            <a:pPr rtl="0">
              <a:spcBef>
                <a:spcPts val="0"/>
              </a:spcBef>
              <a:spcAft>
                <a:spcPts val="0"/>
              </a:spcAft>
            </a:pPr>
            <a:r>
              <a:rPr lang="en-US" sz="2400" i="0" u="none" strike="noStrike" dirty="0">
                <a:effectLst/>
                <a:latin typeface="Roboto" panose="02000000000000000000" pitchFamily="2" charset="0"/>
              </a:rPr>
              <a:t>* smell1</a:t>
            </a:r>
          </a:p>
          <a:p>
            <a:pPr rtl="0">
              <a:spcBef>
                <a:spcPts val="0"/>
              </a:spcBef>
              <a:spcAft>
                <a:spcPts val="0"/>
              </a:spcAft>
            </a:pPr>
            <a:r>
              <a:rPr lang="en-US" sz="2400" i="0" u="none" strike="noStrike" dirty="0">
                <a:effectLst/>
                <a:latin typeface="Roboto" panose="02000000000000000000" pitchFamily="2" charset="0"/>
              </a:rPr>
              <a:t>* smell2</a:t>
            </a:r>
          </a:p>
          <a:p>
            <a:pPr rtl="0">
              <a:spcBef>
                <a:spcPts val="0"/>
              </a:spcBef>
              <a:spcAft>
                <a:spcPts val="0"/>
              </a:spcAft>
            </a:pPr>
            <a:r>
              <a:rPr lang="en-US" sz="2400" i="0" u="none" strike="noStrike" dirty="0">
                <a:effectLst/>
                <a:latin typeface="Roboto" panose="02000000000000000000" pitchFamily="2" charset="0"/>
              </a:rPr>
              <a:t>* smell3</a:t>
            </a:r>
          </a:p>
          <a:p>
            <a:pPr rtl="0">
              <a:spcBef>
                <a:spcPts val="0"/>
              </a:spcBef>
              <a:spcAft>
                <a:spcPts val="0"/>
              </a:spcAft>
            </a:pPr>
            <a:endParaRPr lang="en-US" sz="2400" i="0" u="none" strike="noStrike" dirty="0">
              <a:effectLst/>
              <a:latin typeface="Roboto" panose="02000000000000000000" pitchFamily="2" charset="0"/>
            </a:endParaRPr>
          </a:p>
          <a:p>
            <a:pPr rtl="0">
              <a:spcBef>
                <a:spcPts val="0"/>
              </a:spcBef>
              <a:spcAft>
                <a:spcPts val="0"/>
              </a:spcAft>
            </a:pPr>
            <a:r>
              <a:rPr lang="en-US" sz="2400" b="1" i="0" u="none" strike="noStrike" dirty="0">
                <a:effectLst/>
                <a:latin typeface="Roboto" panose="02000000000000000000" pitchFamily="2" charset="0"/>
              </a:rPr>
              <a:t>## Comment response format (use comment prefix for the language)</a:t>
            </a:r>
          </a:p>
          <a:p>
            <a:pPr rtl="0">
              <a:spcBef>
                <a:spcPts val="0"/>
              </a:spcBef>
              <a:spcAft>
                <a:spcPts val="0"/>
              </a:spcAft>
            </a:pPr>
            <a:r>
              <a:rPr lang="en-US" sz="2400" i="0" u="none" strike="noStrike" dirty="0">
                <a:effectLst/>
                <a:latin typeface="Roboto" panose="02000000000000000000" pitchFamily="2" charset="0"/>
              </a:rPr>
              <a:t>```</a:t>
            </a:r>
          </a:p>
          <a:p>
            <a:pPr rtl="0">
              <a:spcBef>
                <a:spcPts val="0"/>
              </a:spcBef>
              <a:spcAft>
                <a:spcPts val="0"/>
              </a:spcAft>
            </a:pPr>
            <a:r>
              <a:rPr lang="en-US" sz="2400" i="0" u="none" strike="noStrike" dirty="0">
                <a:effectLst/>
                <a:latin typeface="Roboto" panose="02000000000000000000" pitchFamily="2" charset="0"/>
              </a:rPr>
              <a:t>// a comment</a:t>
            </a:r>
          </a:p>
          <a:p>
            <a:pPr rtl="0">
              <a:spcBef>
                <a:spcPts val="0"/>
              </a:spcBef>
              <a:spcAft>
                <a:spcPts val="0"/>
              </a:spcAft>
            </a:pPr>
            <a:r>
              <a:rPr lang="en-US" sz="2400" i="0" u="none" strike="noStrike" dirty="0">
                <a:effectLst/>
                <a:latin typeface="Roboto" panose="02000000000000000000" pitchFamily="2" charset="0"/>
              </a:rPr>
              <a:t>```</a:t>
            </a:r>
            <a:endParaRPr lang="en-US" sz="2400" dirty="0"/>
          </a:p>
        </p:txBody>
      </p:sp>
      <p:sp>
        <p:nvSpPr>
          <p:cNvPr id="4" name="TextBox 3">
            <a:extLst>
              <a:ext uri="{FF2B5EF4-FFF2-40B4-BE49-F238E27FC236}">
                <a16:creationId xmlns:a16="http://schemas.microsoft.com/office/drawing/2014/main" id="{8F639C96-3181-CFE4-DE39-4A53F4ECFD2C}"/>
              </a:ext>
            </a:extLst>
          </p:cNvPr>
          <p:cNvSpPr txBox="1"/>
          <p:nvPr/>
        </p:nvSpPr>
        <p:spPr>
          <a:xfrm>
            <a:off x="3697138" y="182880"/>
            <a:ext cx="5995167" cy="523220"/>
          </a:xfrm>
          <a:prstGeom prst="rect">
            <a:avLst/>
          </a:prstGeom>
          <a:noFill/>
        </p:spPr>
        <p:txBody>
          <a:bodyPr wrap="none" rtlCol="0">
            <a:spAutoFit/>
          </a:bodyPr>
          <a:lstStyle/>
          <a:p>
            <a:r>
              <a:rPr lang="en-US" sz="2800" dirty="0" err="1"/>
              <a:t>RefactorGPT</a:t>
            </a:r>
            <a:r>
              <a:rPr lang="en-US" sz="2800" dirty="0"/>
              <a:t>: GPTs Store Edition [pt 3/3]</a:t>
            </a:r>
          </a:p>
        </p:txBody>
      </p:sp>
    </p:spTree>
    <p:extLst>
      <p:ext uri="{BB962C8B-B14F-4D97-AF65-F5344CB8AC3E}">
        <p14:creationId xmlns:p14="http://schemas.microsoft.com/office/powerpoint/2010/main" val="119349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95E7A-97BE-8421-352B-834CA2C6304E}"/>
            </a:ext>
          </a:extLst>
        </p:cNvPr>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90C40A35-716E-0475-C8D8-ECC997A735F6}"/>
              </a:ext>
            </a:extLst>
          </p:cNvPr>
          <p:cNvPicPr>
            <a:picLocks noChangeAspect="1"/>
          </p:cNvPicPr>
          <p:nvPr/>
        </p:nvPicPr>
        <p:blipFill>
          <a:blip r:embed="rId2"/>
          <a:stretch>
            <a:fillRect/>
          </a:stretch>
        </p:blipFill>
        <p:spPr>
          <a:xfrm>
            <a:off x="4657725" y="-1067841"/>
            <a:ext cx="7534275" cy="7925841"/>
          </a:xfrm>
          <a:prstGeom prst="rect">
            <a:avLst/>
          </a:prstGeom>
        </p:spPr>
      </p:pic>
      <p:sp>
        <p:nvSpPr>
          <p:cNvPr id="4" name="TextBox 3">
            <a:extLst>
              <a:ext uri="{FF2B5EF4-FFF2-40B4-BE49-F238E27FC236}">
                <a16:creationId xmlns:a16="http://schemas.microsoft.com/office/drawing/2014/main" id="{F77873F5-F9FB-66BD-63D0-6CD24FEDF860}"/>
              </a:ext>
            </a:extLst>
          </p:cNvPr>
          <p:cNvSpPr txBox="1"/>
          <p:nvPr/>
        </p:nvSpPr>
        <p:spPr>
          <a:xfrm>
            <a:off x="628650" y="2814638"/>
            <a:ext cx="3776034" cy="1446550"/>
          </a:xfrm>
          <a:prstGeom prst="rect">
            <a:avLst/>
          </a:prstGeom>
          <a:noFill/>
        </p:spPr>
        <p:txBody>
          <a:bodyPr wrap="none" rtlCol="0">
            <a:spAutoFit/>
          </a:bodyPr>
          <a:lstStyle/>
          <a:p>
            <a:r>
              <a:rPr lang="en-US" sz="2800" dirty="0"/>
              <a:t>Doesn’t </a:t>
            </a:r>
            <a:r>
              <a:rPr lang="en-US" sz="3200" dirty="0"/>
              <a:t>even</a:t>
            </a:r>
            <a:r>
              <a:rPr lang="en-US" sz="2800" dirty="0"/>
              <a:t> compile….</a:t>
            </a:r>
          </a:p>
          <a:p>
            <a:endParaRPr lang="en-US" sz="2800" dirty="0"/>
          </a:p>
          <a:p>
            <a:r>
              <a:rPr lang="en-US" sz="2800" dirty="0"/>
              <a:t>Good ideas though!</a:t>
            </a:r>
          </a:p>
        </p:txBody>
      </p:sp>
    </p:spTree>
    <p:extLst>
      <p:ext uri="{BB962C8B-B14F-4D97-AF65-F5344CB8AC3E}">
        <p14:creationId xmlns:p14="http://schemas.microsoft.com/office/powerpoint/2010/main" val="3032312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58058-CDD8-7D75-1D5B-65686835C5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F2F010-CD0C-69EC-7CCC-2E42BBFBA05B}"/>
              </a:ext>
            </a:extLst>
          </p:cNvPr>
          <p:cNvSpPr txBox="1"/>
          <p:nvPr/>
        </p:nvSpPr>
        <p:spPr>
          <a:xfrm>
            <a:off x="2120106" y="2290065"/>
            <a:ext cx="7951787" cy="769441"/>
          </a:xfrm>
          <a:prstGeom prst="rect">
            <a:avLst/>
          </a:prstGeom>
          <a:noFill/>
        </p:spPr>
        <p:txBody>
          <a:bodyPr wrap="square" rtlCol="0">
            <a:spAutoFit/>
          </a:bodyPr>
          <a:lstStyle/>
          <a:p>
            <a:pPr algn="ctr"/>
            <a:r>
              <a:rPr lang="en-US" sz="4400" dirty="0">
                <a:latin typeface="+mj-lt"/>
              </a:rPr>
              <a:t>“The models will get better”</a:t>
            </a:r>
          </a:p>
        </p:txBody>
      </p:sp>
    </p:spTree>
    <p:extLst>
      <p:ext uri="{BB962C8B-B14F-4D97-AF65-F5344CB8AC3E}">
        <p14:creationId xmlns:p14="http://schemas.microsoft.com/office/powerpoint/2010/main" val="3616616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59EC-B002-F695-5F6A-51FBDE5B481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BDEA9D4-13B4-98AE-DE83-53DCEFED93D2}"/>
              </a:ext>
            </a:extLst>
          </p:cNvPr>
          <p:cNvSpPr txBox="1"/>
          <p:nvPr/>
        </p:nvSpPr>
        <p:spPr>
          <a:xfrm>
            <a:off x="2120105" y="851790"/>
            <a:ext cx="7951787" cy="769441"/>
          </a:xfrm>
          <a:prstGeom prst="rect">
            <a:avLst/>
          </a:prstGeom>
          <a:noFill/>
        </p:spPr>
        <p:txBody>
          <a:bodyPr wrap="square" rtlCol="0">
            <a:spAutoFit/>
          </a:bodyPr>
          <a:lstStyle/>
          <a:p>
            <a:pPr algn="ctr"/>
            <a:r>
              <a:rPr lang="en-US" sz="4400" dirty="0">
                <a:latin typeface="+mj-lt"/>
              </a:rPr>
              <a:t>“The models will get better”</a:t>
            </a:r>
          </a:p>
        </p:txBody>
      </p:sp>
      <p:sp>
        <p:nvSpPr>
          <p:cNvPr id="2" name="TextBox 1">
            <a:extLst>
              <a:ext uri="{FF2B5EF4-FFF2-40B4-BE49-F238E27FC236}">
                <a16:creationId xmlns:a16="http://schemas.microsoft.com/office/drawing/2014/main" id="{5BEA1672-B751-EEB5-D02E-60881B850D8A}"/>
              </a:ext>
            </a:extLst>
          </p:cNvPr>
          <p:cNvSpPr txBox="1"/>
          <p:nvPr/>
        </p:nvSpPr>
        <p:spPr>
          <a:xfrm>
            <a:off x="0" y="1805327"/>
            <a:ext cx="12192000" cy="769441"/>
          </a:xfrm>
          <a:prstGeom prst="rect">
            <a:avLst/>
          </a:prstGeom>
          <a:noFill/>
        </p:spPr>
        <p:txBody>
          <a:bodyPr wrap="square" rtlCol="0">
            <a:spAutoFit/>
          </a:bodyPr>
          <a:lstStyle/>
          <a:p>
            <a:pPr algn="ctr"/>
            <a:r>
              <a:rPr lang="en-US" sz="4400" dirty="0">
                <a:latin typeface="+mj-lt"/>
              </a:rPr>
              <a:t>GPT-4 breaks the code</a:t>
            </a:r>
          </a:p>
        </p:txBody>
      </p:sp>
    </p:spTree>
    <p:extLst>
      <p:ext uri="{BB962C8B-B14F-4D97-AF65-F5344CB8AC3E}">
        <p14:creationId xmlns:p14="http://schemas.microsoft.com/office/powerpoint/2010/main" val="2990004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42AFD-C563-1C4E-BC1D-D1AEFF068DD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8029B5-18DD-CC70-72F4-F96F1C4A4212}"/>
              </a:ext>
            </a:extLst>
          </p:cNvPr>
          <p:cNvSpPr txBox="1"/>
          <p:nvPr/>
        </p:nvSpPr>
        <p:spPr>
          <a:xfrm>
            <a:off x="2120105" y="851790"/>
            <a:ext cx="7951787" cy="769441"/>
          </a:xfrm>
          <a:prstGeom prst="rect">
            <a:avLst/>
          </a:prstGeom>
          <a:noFill/>
        </p:spPr>
        <p:txBody>
          <a:bodyPr wrap="square" rtlCol="0">
            <a:spAutoFit/>
          </a:bodyPr>
          <a:lstStyle/>
          <a:p>
            <a:pPr algn="ctr"/>
            <a:r>
              <a:rPr lang="en-US" sz="4400" dirty="0">
                <a:latin typeface="+mj-lt"/>
              </a:rPr>
              <a:t>“The models will get better”</a:t>
            </a:r>
          </a:p>
        </p:txBody>
      </p:sp>
      <p:sp>
        <p:nvSpPr>
          <p:cNvPr id="2" name="TextBox 1">
            <a:extLst>
              <a:ext uri="{FF2B5EF4-FFF2-40B4-BE49-F238E27FC236}">
                <a16:creationId xmlns:a16="http://schemas.microsoft.com/office/drawing/2014/main" id="{1EF66B99-34F3-9E48-4E10-994624F3D44C}"/>
              </a:ext>
            </a:extLst>
          </p:cNvPr>
          <p:cNvSpPr txBox="1"/>
          <p:nvPr/>
        </p:nvSpPr>
        <p:spPr>
          <a:xfrm>
            <a:off x="0" y="1805327"/>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GPT-4 breaks the code</a:t>
            </a:r>
          </a:p>
        </p:txBody>
      </p:sp>
      <p:sp>
        <p:nvSpPr>
          <p:cNvPr id="4" name="TextBox 3">
            <a:extLst>
              <a:ext uri="{FF2B5EF4-FFF2-40B4-BE49-F238E27FC236}">
                <a16:creationId xmlns:a16="http://schemas.microsoft.com/office/drawing/2014/main" id="{85E44D0B-DBD3-2378-E9B7-2B5CC8CC04ED}"/>
              </a:ext>
            </a:extLst>
          </p:cNvPr>
          <p:cNvSpPr txBox="1"/>
          <p:nvPr/>
        </p:nvSpPr>
        <p:spPr>
          <a:xfrm>
            <a:off x="-76201" y="2758864"/>
            <a:ext cx="12192000" cy="769441"/>
          </a:xfrm>
          <a:prstGeom prst="rect">
            <a:avLst/>
          </a:prstGeom>
          <a:noFill/>
        </p:spPr>
        <p:txBody>
          <a:bodyPr wrap="square" rtlCol="0">
            <a:spAutoFit/>
          </a:bodyPr>
          <a:lstStyle/>
          <a:p>
            <a:pPr algn="ctr"/>
            <a:r>
              <a:rPr lang="en-US" sz="4400" dirty="0">
                <a:latin typeface="+mj-lt"/>
              </a:rPr>
              <a:t>Claude Opus breaks the code</a:t>
            </a:r>
          </a:p>
        </p:txBody>
      </p:sp>
    </p:spTree>
    <p:extLst>
      <p:ext uri="{BB962C8B-B14F-4D97-AF65-F5344CB8AC3E}">
        <p14:creationId xmlns:p14="http://schemas.microsoft.com/office/powerpoint/2010/main" val="102271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FF5D1-1EEF-1567-703C-4481B5CAC49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BA6BBE8-B07C-0B47-55DB-6A2D0505A5DF}"/>
              </a:ext>
            </a:extLst>
          </p:cNvPr>
          <p:cNvSpPr txBox="1"/>
          <p:nvPr/>
        </p:nvSpPr>
        <p:spPr>
          <a:xfrm>
            <a:off x="2120105" y="851790"/>
            <a:ext cx="7951787" cy="769441"/>
          </a:xfrm>
          <a:prstGeom prst="rect">
            <a:avLst/>
          </a:prstGeom>
          <a:noFill/>
        </p:spPr>
        <p:txBody>
          <a:bodyPr wrap="square" rtlCol="0">
            <a:spAutoFit/>
          </a:bodyPr>
          <a:lstStyle/>
          <a:p>
            <a:pPr algn="ctr"/>
            <a:r>
              <a:rPr lang="en-US" sz="4400" dirty="0">
                <a:latin typeface="+mj-lt"/>
              </a:rPr>
              <a:t>“The models will get better”</a:t>
            </a:r>
          </a:p>
        </p:txBody>
      </p:sp>
      <p:sp>
        <p:nvSpPr>
          <p:cNvPr id="2" name="TextBox 1">
            <a:extLst>
              <a:ext uri="{FF2B5EF4-FFF2-40B4-BE49-F238E27FC236}">
                <a16:creationId xmlns:a16="http://schemas.microsoft.com/office/drawing/2014/main" id="{74AB1F34-36DC-1412-B90B-4BA61D578AB8}"/>
              </a:ext>
            </a:extLst>
          </p:cNvPr>
          <p:cNvSpPr txBox="1"/>
          <p:nvPr/>
        </p:nvSpPr>
        <p:spPr>
          <a:xfrm>
            <a:off x="0" y="1805327"/>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GPT-4 breaks the code</a:t>
            </a:r>
          </a:p>
        </p:txBody>
      </p:sp>
      <p:sp>
        <p:nvSpPr>
          <p:cNvPr id="4" name="TextBox 3">
            <a:extLst>
              <a:ext uri="{FF2B5EF4-FFF2-40B4-BE49-F238E27FC236}">
                <a16:creationId xmlns:a16="http://schemas.microsoft.com/office/drawing/2014/main" id="{E82739F5-7746-E3C0-F9D9-0121C13AA825}"/>
              </a:ext>
            </a:extLst>
          </p:cNvPr>
          <p:cNvSpPr txBox="1"/>
          <p:nvPr/>
        </p:nvSpPr>
        <p:spPr>
          <a:xfrm>
            <a:off x="-76201" y="2758864"/>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Claude Opus breaks the code</a:t>
            </a:r>
          </a:p>
        </p:txBody>
      </p:sp>
      <p:sp>
        <p:nvSpPr>
          <p:cNvPr id="5" name="TextBox 4">
            <a:extLst>
              <a:ext uri="{FF2B5EF4-FFF2-40B4-BE49-F238E27FC236}">
                <a16:creationId xmlns:a16="http://schemas.microsoft.com/office/drawing/2014/main" id="{E1276E13-D690-74C6-AFA0-13E65F837BC4}"/>
              </a:ext>
            </a:extLst>
          </p:cNvPr>
          <p:cNvSpPr txBox="1"/>
          <p:nvPr/>
        </p:nvSpPr>
        <p:spPr>
          <a:xfrm>
            <a:off x="-76201" y="3712401"/>
            <a:ext cx="12192000" cy="769441"/>
          </a:xfrm>
          <a:prstGeom prst="rect">
            <a:avLst/>
          </a:prstGeom>
          <a:noFill/>
        </p:spPr>
        <p:txBody>
          <a:bodyPr wrap="square" rtlCol="0">
            <a:spAutoFit/>
          </a:bodyPr>
          <a:lstStyle/>
          <a:p>
            <a:pPr algn="ctr"/>
            <a:r>
              <a:rPr lang="en-US" sz="4400" dirty="0">
                <a:latin typeface="+mj-lt"/>
              </a:rPr>
              <a:t>GPT-4o breaks the code</a:t>
            </a:r>
          </a:p>
        </p:txBody>
      </p:sp>
    </p:spTree>
    <p:extLst>
      <p:ext uri="{BB962C8B-B14F-4D97-AF65-F5344CB8AC3E}">
        <p14:creationId xmlns:p14="http://schemas.microsoft.com/office/powerpoint/2010/main" val="2524334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1FCE9-29DC-300E-C912-D2F407B1DF3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165565-3CE9-F7CD-6782-99AB356BFA89}"/>
              </a:ext>
            </a:extLst>
          </p:cNvPr>
          <p:cNvSpPr txBox="1"/>
          <p:nvPr/>
        </p:nvSpPr>
        <p:spPr>
          <a:xfrm>
            <a:off x="2120105" y="851790"/>
            <a:ext cx="7951787" cy="769441"/>
          </a:xfrm>
          <a:prstGeom prst="rect">
            <a:avLst/>
          </a:prstGeom>
          <a:noFill/>
        </p:spPr>
        <p:txBody>
          <a:bodyPr wrap="square" rtlCol="0">
            <a:spAutoFit/>
          </a:bodyPr>
          <a:lstStyle/>
          <a:p>
            <a:pPr algn="ctr"/>
            <a:r>
              <a:rPr lang="en-US" sz="4400" dirty="0">
                <a:latin typeface="+mj-lt"/>
              </a:rPr>
              <a:t>“The models will get better”</a:t>
            </a:r>
          </a:p>
        </p:txBody>
      </p:sp>
      <p:sp>
        <p:nvSpPr>
          <p:cNvPr id="2" name="TextBox 1">
            <a:extLst>
              <a:ext uri="{FF2B5EF4-FFF2-40B4-BE49-F238E27FC236}">
                <a16:creationId xmlns:a16="http://schemas.microsoft.com/office/drawing/2014/main" id="{CA85C271-4B42-C971-6C08-5F9BC2D4E45F}"/>
              </a:ext>
            </a:extLst>
          </p:cNvPr>
          <p:cNvSpPr txBox="1"/>
          <p:nvPr/>
        </p:nvSpPr>
        <p:spPr>
          <a:xfrm>
            <a:off x="0" y="1805327"/>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GPT-4 breaks the code</a:t>
            </a:r>
          </a:p>
        </p:txBody>
      </p:sp>
      <p:sp>
        <p:nvSpPr>
          <p:cNvPr id="4" name="TextBox 3">
            <a:extLst>
              <a:ext uri="{FF2B5EF4-FFF2-40B4-BE49-F238E27FC236}">
                <a16:creationId xmlns:a16="http://schemas.microsoft.com/office/drawing/2014/main" id="{53D25DFA-EF80-E93D-1B3F-B86FDDCF2D7F}"/>
              </a:ext>
            </a:extLst>
          </p:cNvPr>
          <p:cNvSpPr txBox="1"/>
          <p:nvPr/>
        </p:nvSpPr>
        <p:spPr>
          <a:xfrm>
            <a:off x="-76201" y="2758864"/>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Claude Opus breaks the code</a:t>
            </a:r>
          </a:p>
        </p:txBody>
      </p:sp>
      <p:sp>
        <p:nvSpPr>
          <p:cNvPr id="5" name="TextBox 4">
            <a:extLst>
              <a:ext uri="{FF2B5EF4-FFF2-40B4-BE49-F238E27FC236}">
                <a16:creationId xmlns:a16="http://schemas.microsoft.com/office/drawing/2014/main" id="{E4E83BB0-CEBC-3B19-BAA0-ED134FF51306}"/>
              </a:ext>
            </a:extLst>
          </p:cNvPr>
          <p:cNvSpPr txBox="1"/>
          <p:nvPr/>
        </p:nvSpPr>
        <p:spPr>
          <a:xfrm>
            <a:off x="-76201" y="3712401"/>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GPT-4o breaks the code</a:t>
            </a:r>
          </a:p>
        </p:txBody>
      </p:sp>
      <p:sp>
        <p:nvSpPr>
          <p:cNvPr id="6" name="TextBox 5">
            <a:extLst>
              <a:ext uri="{FF2B5EF4-FFF2-40B4-BE49-F238E27FC236}">
                <a16:creationId xmlns:a16="http://schemas.microsoft.com/office/drawing/2014/main" id="{0DA32532-3C2A-FD43-1561-A95E8AE4C3D1}"/>
              </a:ext>
            </a:extLst>
          </p:cNvPr>
          <p:cNvSpPr txBox="1"/>
          <p:nvPr/>
        </p:nvSpPr>
        <p:spPr>
          <a:xfrm>
            <a:off x="-2" y="4665938"/>
            <a:ext cx="12192000" cy="769441"/>
          </a:xfrm>
          <a:prstGeom prst="rect">
            <a:avLst/>
          </a:prstGeom>
          <a:noFill/>
        </p:spPr>
        <p:txBody>
          <a:bodyPr wrap="square" rtlCol="0">
            <a:spAutoFit/>
          </a:bodyPr>
          <a:lstStyle/>
          <a:p>
            <a:pPr algn="ctr"/>
            <a:r>
              <a:rPr lang="en-US" sz="4400" dirty="0">
                <a:latin typeface="+mj-lt"/>
              </a:rPr>
              <a:t>Claude 3.5 Sonnet breaks the code</a:t>
            </a:r>
          </a:p>
        </p:txBody>
      </p:sp>
    </p:spTree>
    <p:extLst>
      <p:ext uri="{BB962C8B-B14F-4D97-AF65-F5344CB8AC3E}">
        <p14:creationId xmlns:p14="http://schemas.microsoft.com/office/powerpoint/2010/main" val="967193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18C4D-4195-E976-A141-1222AF7488B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088FF5-9F85-098A-33E5-2B8CC42B1876}"/>
              </a:ext>
            </a:extLst>
          </p:cNvPr>
          <p:cNvSpPr txBox="1"/>
          <p:nvPr/>
        </p:nvSpPr>
        <p:spPr>
          <a:xfrm>
            <a:off x="2120105" y="851790"/>
            <a:ext cx="7951787" cy="769441"/>
          </a:xfrm>
          <a:prstGeom prst="rect">
            <a:avLst/>
          </a:prstGeom>
          <a:noFill/>
        </p:spPr>
        <p:txBody>
          <a:bodyPr wrap="square" rtlCol="0">
            <a:spAutoFit/>
          </a:bodyPr>
          <a:lstStyle/>
          <a:p>
            <a:pPr algn="ctr"/>
            <a:r>
              <a:rPr lang="en-US" sz="4400" dirty="0">
                <a:latin typeface="+mj-lt"/>
              </a:rPr>
              <a:t>“The models will get better”</a:t>
            </a:r>
          </a:p>
        </p:txBody>
      </p:sp>
      <p:sp>
        <p:nvSpPr>
          <p:cNvPr id="2" name="TextBox 1">
            <a:extLst>
              <a:ext uri="{FF2B5EF4-FFF2-40B4-BE49-F238E27FC236}">
                <a16:creationId xmlns:a16="http://schemas.microsoft.com/office/drawing/2014/main" id="{9E6B908D-5AFE-6DC1-B86E-20A5CC630E45}"/>
              </a:ext>
            </a:extLst>
          </p:cNvPr>
          <p:cNvSpPr txBox="1"/>
          <p:nvPr/>
        </p:nvSpPr>
        <p:spPr>
          <a:xfrm>
            <a:off x="0" y="1805327"/>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GPT-4 breaks the code</a:t>
            </a:r>
          </a:p>
        </p:txBody>
      </p:sp>
      <p:sp>
        <p:nvSpPr>
          <p:cNvPr id="4" name="TextBox 3">
            <a:extLst>
              <a:ext uri="{FF2B5EF4-FFF2-40B4-BE49-F238E27FC236}">
                <a16:creationId xmlns:a16="http://schemas.microsoft.com/office/drawing/2014/main" id="{04800177-B5F5-FA55-8CD6-3741484AEB74}"/>
              </a:ext>
            </a:extLst>
          </p:cNvPr>
          <p:cNvSpPr txBox="1"/>
          <p:nvPr/>
        </p:nvSpPr>
        <p:spPr>
          <a:xfrm>
            <a:off x="-76201" y="2758864"/>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Claude Opus breaks the code</a:t>
            </a:r>
          </a:p>
        </p:txBody>
      </p:sp>
      <p:sp>
        <p:nvSpPr>
          <p:cNvPr id="5" name="TextBox 4">
            <a:extLst>
              <a:ext uri="{FF2B5EF4-FFF2-40B4-BE49-F238E27FC236}">
                <a16:creationId xmlns:a16="http://schemas.microsoft.com/office/drawing/2014/main" id="{44CE0FCB-601C-3CC0-8159-D8635D1C5F0B}"/>
              </a:ext>
            </a:extLst>
          </p:cNvPr>
          <p:cNvSpPr txBox="1"/>
          <p:nvPr/>
        </p:nvSpPr>
        <p:spPr>
          <a:xfrm>
            <a:off x="-76201" y="3712401"/>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GPT-4o breaks the code</a:t>
            </a:r>
          </a:p>
        </p:txBody>
      </p:sp>
      <p:sp>
        <p:nvSpPr>
          <p:cNvPr id="6" name="TextBox 5">
            <a:extLst>
              <a:ext uri="{FF2B5EF4-FFF2-40B4-BE49-F238E27FC236}">
                <a16:creationId xmlns:a16="http://schemas.microsoft.com/office/drawing/2014/main" id="{93DF8B72-FEF5-35DE-5A9B-4099883B4C21}"/>
              </a:ext>
            </a:extLst>
          </p:cNvPr>
          <p:cNvSpPr txBox="1"/>
          <p:nvPr/>
        </p:nvSpPr>
        <p:spPr>
          <a:xfrm>
            <a:off x="-2" y="4665938"/>
            <a:ext cx="12192000" cy="769441"/>
          </a:xfrm>
          <a:prstGeom prst="rect">
            <a:avLst/>
          </a:prstGeom>
          <a:noFill/>
        </p:spPr>
        <p:txBody>
          <a:bodyPr wrap="square" rtlCol="0">
            <a:spAutoFit/>
          </a:bodyPr>
          <a:lstStyle/>
          <a:p>
            <a:pPr algn="ctr"/>
            <a:r>
              <a:rPr lang="en-US" sz="4400" dirty="0">
                <a:solidFill>
                  <a:schemeClr val="bg1">
                    <a:lumMod val="75000"/>
                  </a:schemeClr>
                </a:solidFill>
                <a:latin typeface="+mj-lt"/>
              </a:rPr>
              <a:t>Claude 3.5 Sonnet breaks the code</a:t>
            </a:r>
          </a:p>
        </p:txBody>
      </p:sp>
      <p:sp>
        <p:nvSpPr>
          <p:cNvPr id="7" name="TextBox 6">
            <a:extLst>
              <a:ext uri="{FF2B5EF4-FFF2-40B4-BE49-F238E27FC236}">
                <a16:creationId xmlns:a16="http://schemas.microsoft.com/office/drawing/2014/main" id="{0C215DC5-1AD6-8FC5-36C5-C6ADFF858E7A}"/>
              </a:ext>
            </a:extLst>
          </p:cNvPr>
          <p:cNvSpPr txBox="1"/>
          <p:nvPr/>
        </p:nvSpPr>
        <p:spPr>
          <a:xfrm>
            <a:off x="0" y="5619475"/>
            <a:ext cx="12192000" cy="769441"/>
          </a:xfrm>
          <a:prstGeom prst="rect">
            <a:avLst/>
          </a:prstGeom>
          <a:noFill/>
        </p:spPr>
        <p:txBody>
          <a:bodyPr wrap="square" rtlCol="0">
            <a:spAutoFit/>
          </a:bodyPr>
          <a:lstStyle/>
          <a:p>
            <a:pPr algn="ctr"/>
            <a:r>
              <a:rPr lang="en-US" sz="4400" dirty="0">
                <a:latin typeface="+mj-lt"/>
              </a:rPr>
              <a:t>o1 breaks the code</a:t>
            </a:r>
          </a:p>
        </p:txBody>
      </p:sp>
    </p:spTree>
    <p:extLst>
      <p:ext uri="{BB962C8B-B14F-4D97-AF65-F5344CB8AC3E}">
        <p14:creationId xmlns:p14="http://schemas.microsoft.com/office/powerpoint/2010/main" val="2878466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D04DD-6D78-EFB3-004F-1E77A88F95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8A2D0F-060D-2FF7-23EA-06F319BD7D40}"/>
              </a:ext>
            </a:extLst>
          </p:cNvPr>
          <p:cNvSpPr txBox="1"/>
          <p:nvPr/>
        </p:nvSpPr>
        <p:spPr>
          <a:xfrm>
            <a:off x="2120106" y="2290065"/>
            <a:ext cx="7951787" cy="769441"/>
          </a:xfrm>
          <a:prstGeom prst="rect">
            <a:avLst/>
          </a:prstGeom>
          <a:noFill/>
        </p:spPr>
        <p:txBody>
          <a:bodyPr wrap="square" rtlCol="0">
            <a:spAutoFit/>
          </a:bodyPr>
          <a:lstStyle/>
          <a:p>
            <a:pPr algn="ctr"/>
            <a:r>
              <a:rPr lang="en-US" sz="4400" dirty="0">
                <a:latin typeface="+mj-lt"/>
              </a:rPr>
              <a:t>“The models will get better”</a:t>
            </a:r>
          </a:p>
        </p:txBody>
      </p:sp>
      <p:sp>
        <p:nvSpPr>
          <p:cNvPr id="4" name="TextBox 3">
            <a:extLst>
              <a:ext uri="{FF2B5EF4-FFF2-40B4-BE49-F238E27FC236}">
                <a16:creationId xmlns:a16="http://schemas.microsoft.com/office/drawing/2014/main" id="{059198C2-C884-E8AA-8A2E-6DEBA368FDBB}"/>
              </a:ext>
            </a:extLst>
          </p:cNvPr>
          <p:cNvSpPr txBox="1"/>
          <p:nvPr/>
        </p:nvSpPr>
        <p:spPr>
          <a:xfrm>
            <a:off x="0" y="3705051"/>
            <a:ext cx="12192000" cy="769441"/>
          </a:xfrm>
          <a:prstGeom prst="rect">
            <a:avLst/>
          </a:prstGeom>
          <a:noFill/>
        </p:spPr>
        <p:txBody>
          <a:bodyPr wrap="square" rtlCol="0">
            <a:spAutoFit/>
          </a:bodyPr>
          <a:lstStyle/>
          <a:p>
            <a:pPr algn="ctr"/>
            <a:r>
              <a:rPr lang="en-US" sz="4400" dirty="0" err="1">
                <a:latin typeface="+mj-lt"/>
              </a:rPr>
              <a:t>DeepSeek</a:t>
            </a:r>
            <a:r>
              <a:rPr lang="en-US" sz="4400" dirty="0">
                <a:latin typeface="+mj-lt"/>
              </a:rPr>
              <a:t> R1…</a:t>
            </a:r>
          </a:p>
        </p:txBody>
      </p:sp>
    </p:spTree>
    <p:extLst>
      <p:ext uri="{BB962C8B-B14F-4D97-AF65-F5344CB8AC3E}">
        <p14:creationId xmlns:p14="http://schemas.microsoft.com/office/powerpoint/2010/main" val="70261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3B0314-2AD4-BDA0-E7D2-D3F2A0A9B7F2}"/>
              </a:ext>
            </a:extLst>
          </p:cNvPr>
          <p:cNvSpPr>
            <a:spLocks noGrp="1"/>
          </p:cNvSpPr>
          <p:nvPr>
            <p:ph idx="1"/>
          </p:nvPr>
        </p:nvSpPr>
        <p:spPr>
          <a:xfrm>
            <a:off x="3887185" y="6206689"/>
            <a:ext cx="3839561" cy="428296"/>
          </a:xfrm>
        </p:spPr>
        <p:txBody>
          <a:bodyPr>
            <a:normAutofit fontScale="92500" lnSpcReduction="10000"/>
          </a:bodyPr>
          <a:lstStyle/>
          <a:p>
            <a:pPr marL="0" indent="0">
              <a:buNone/>
            </a:pPr>
            <a:r>
              <a:rPr lang="en-US" dirty="0" err="1"/>
              <a:t>github.com</a:t>
            </a:r>
            <a:r>
              <a:rPr lang="en-US" dirty="0"/>
              <a:t>/</a:t>
            </a:r>
            <a:r>
              <a:rPr lang="en-US" dirty="0" err="1"/>
              <a:t>raymyers</a:t>
            </a:r>
            <a:r>
              <a:rPr lang="en-US" dirty="0"/>
              <a:t>/Talks</a:t>
            </a:r>
          </a:p>
        </p:txBody>
      </p:sp>
      <p:pic>
        <p:nvPicPr>
          <p:cNvPr id="604" name="Graphic 603">
            <a:extLst>
              <a:ext uri="{FF2B5EF4-FFF2-40B4-BE49-F238E27FC236}">
                <a16:creationId xmlns:a16="http://schemas.microsoft.com/office/drawing/2014/main" id="{C67BEAA9-4222-8F01-6A9D-EBF0531FE97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667000" y="0"/>
            <a:ext cx="6279932" cy="6279932"/>
          </a:xfrm>
          <a:prstGeom prst="rect">
            <a:avLst/>
          </a:prstGeom>
        </p:spPr>
      </p:pic>
    </p:spTree>
    <p:extLst>
      <p:ext uri="{BB962C8B-B14F-4D97-AF65-F5344CB8AC3E}">
        <p14:creationId xmlns:p14="http://schemas.microsoft.com/office/powerpoint/2010/main" val="3941727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5D912-1957-CAC8-CAF2-0C9581FFB3F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B1F086-44FC-9D4F-1812-165E901A5A66}"/>
              </a:ext>
            </a:extLst>
          </p:cNvPr>
          <p:cNvSpPr txBox="1"/>
          <p:nvPr/>
        </p:nvSpPr>
        <p:spPr>
          <a:xfrm>
            <a:off x="2120106" y="2290065"/>
            <a:ext cx="7951787" cy="769441"/>
          </a:xfrm>
          <a:prstGeom prst="rect">
            <a:avLst/>
          </a:prstGeom>
          <a:noFill/>
        </p:spPr>
        <p:txBody>
          <a:bodyPr wrap="square" rtlCol="0">
            <a:spAutoFit/>
          </a:bodyPr>
          <a:lstStyle/>
          <a:p>
            <a:pPr algn="ctr"/>
            <a:r>
              <a:rPr lang="en-US" sz="4400" dirty="0">
                <a:latin typeface="+mj-lt"/>
              </a:rPr>
              <a:t>“The models will get better”</a:t>
            </a:r>
          </a:p>
        </p:txBody>
      </p:sp>
      <p:sp>
        <p:nvSpPr>
          <p:cNvPr id="4" name="TextBox 3">
            <a:extLst>
              <a:ext uri="{FF2B5EF4-FFF2-40B4-BE49-F238E27FC236}">
                <a16:creationId xmlns:a16="http://schemas.microsoft.com/office/drawing/2014/main" id="{AE8DE316-F203-FEFF-D742-A004BE578979}"/>
              </a:ext>
            </a:extLst>
          </p:cNvPr>
          <p:cNvSpPr txBox="1"/>
          <p:nvPr/>
        </p:nvSpPr>
        <p:spPr>
          <a:xfrm>
            <a:off x="0" y="3705051"/>
            <a:ext cx="12192000" cy="769441"/>
          </a:xfrm>
          <a:prstGeom prst="rect">
            <a:avLst/>
          </a:prstGeom>
          <a:noFill/>
        </p:spPr>
        <p:txBody>
          <a:bodyPr wrap="square" rtlCol="0">
            <a:spAutoFit/>
          </a:bodyPr>
          <a:lstStyle/>
          <a:p>
            <a:pPr algn="ctr"/>
            <a:r>
              <a:rPr lang="en-US" sz="4400" dirty="0" err="1">
                <a:latin typeface="+mj-lt"/>
              </a:rPr>
              <a:t>DeepSeek</a:t>
            </a:r>
            <a:r>
              <a:rPr lang="en-US" sz="4400" dirty="0">
                <a:latin typeface="+mj-lt"/>
              </a:rPr>
              <a:t> R1 breaks the code</a:t>
            </a:r>
          </a:p>
        </p:txBody>
      </p:sp>
    </p:spTree>
    <p:extLst>
      <p:ext uri="{BB962C8B-B14F-4D97-AF65-F5344CB8AC3E}">
        <p14:creationId xmlns:p14="http://schemas.microsoft.com/office/powerpoint/2010/main" val="126040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9E0E7-F955-FACC-4B58-EE7BE92CBF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F6CF8CE-8EC8-4550-2680-5F717770C2D8}"/>
              </a:ext>
            </a:extLst>
          </p:cNvPr>
          <p:cNvSpPr txBox="1"/>
          <p:nvPr/>
        </p:nvSpPr>
        <p:spPr>
          <a:xfrm>
            <a:off x="2510634" y="3044279"/>
            <a:ext cx="7280788" cy="769441"/>
          </a:xfrm>
          <a:prstGeom prst="rect">
            <a:avLst/>
          </a:prstGeom>
          <a:noFill/>
        </p:spPr>
        <p:txBody>
          <a:bodyPr wrap="square" rtlCol="0">
            <a:spAutoFit/>
          </a:bodyPr>
          <a:lstStyle/>
          <a:p>
            <a:r>
              <a:rPr lang="en-US" sz="4400" dirty="0">
                <a:latin typeface="+mj-lt"/>
              </a:rPr>
              <a:t>The new magic breaks our code</a:t>
            </a:r>
          </a:p>
        </p:txBody>
      </p:sp>
    </p:spTree>
    <p:extLst>
      <p:ext uri="{BB962C8B-B14F-4D97-AF65-F5344CB8AC3E}">
        <p14:creationId xmlns:p14="http://schemas.microsoft.com/office/powerpoint/2010/main" val="3474739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86A34-6A63-E377-D04A-33A05FF68E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B984D6-A665-1464-7F43-022669FCC090}"/>
              </a:ext>
            </a:extLst>
          </p:cNvPr>
          <p:cNvSpPr txBox="1"/>
          <p:nvPr/>
        </p:nvSpPr>
        <p:spPr>
          <a:xfrm>
            <a:off x="2397168" y="3044279"/>
            <a:ext cx="7501045" cy="769441"/>
          </a:xfrm>
          <a:prstGeom prst="rect">
            <a:avLst/>
          </a:prstGeom>
          <a:noFill/>
        </p:spPr>
        <p:txBody>
          <a:bodyPr wrap="square" rtlCol="0">
            <a:spAutoFit/>
          </a:bodyPr>
          <a:lstStyle/>
          <a:p>
            <a:pPr algn="ctr"/>
            <a:r>
              <a:rPr lang="en-US" sz="4400" dirty="0">
                <a:latin typeface="+mj-lt"/>
              </a:rPr>
              <a:t>We need the OLD magic</a:t>
            </a:r>
          </a:p>
        </p:txBody>
      </p:sp>
    </p:spTree>
    <p:extLst>
      <p:ext uri="{BB962C8B-B14F-4D97-AF65-F5344CB8AC3E}">
        <p14:creationId xmlns:p14="http://schemas.microsoft.com/office/powerpoint/2010/main" val="1785824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7015F7-E622-71EB-A452-6288E19D6301}"/>
              </a:ext>
            </a:extLst>
          </p:cNvPr>
          <p:cNvSpPr txBox="1"/>
          <p:nvPr/>
        </p:nvSpPr>
        <p:spPr>
          <a:xfrm>
            <a:off x="321736" y="279132"/>
            <a:ext cx="8869736" cy="5509200"/>
          </a:xfrm>
          <a:prstGeom prst="rect">
            <a:avLst/>
          </a:prstGeom>
          <a:noFill/>
        </p:spPr>
        <p:txBody>
          <a:bodyPr wrap="square" rtlCol="0">
            <a:spAutoFit/>
          </a:bodyPr>
          <a:lstStyle/>
          <a:p>
            <a:pPr rtl="0">
              <a:spcBef>
                <a:spcPts val="0"/>
              </a:spcBef>
              <a:spcAft>
                <a:spcPts val="0"/>
              </a:spcAft>
            </a:pPr>
            <a:r>
              <a:rPr lang="en-US" sz="1600" b="0" i="0" u="none" strike="noStrike" dirty="0">
                <a:solidFill>
                  <a:srgbClr val="008000"/>
                </a:solidFill>
                <a:effectLst/>
                <a:highlight>
                  <a:srgbClr val="FFFFFF"/>
                </a:highlight>
                <a:latin typeface="Consolas" panose="020B0609020204030204" pitchFamily="49" charset="0"/>
                <a:cs typeface="Consolas" panose="020B0609020204030204" pitchFamily="49" charset="0"/>
              </a:rPr>
              <a:t>#!/bin/bash</a:t>
            </a:r>
            <a:br>
              <a:rPr lang="en-US" sz="1600" b="0" dirty="0">
                <a:effectLst/>
                <a:highlight>
                  <a:srgbClr val="FFFFFF"/>
                </a:highlight>
                <a:latin typeface="Consolas" panose="020B0609020204030204" pitchFamily="49" charset="0"/>
                <a:cs typeface="Consolas" panose="020B0609020204030204" pitchFamily="49" charset="0"/>
              </a:rPr>
            </a:b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set</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FF"/>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err="1">
                <a:solidFill>
                  <a:srgbClr val="0000FF"/>
                </a:solidFill>
                <a:effectLst/>
                <a:highlight>
                  <a:srgbClr val="FFFFFF"/>
                </a:highlight>
                <a:latin typeface="Consolas" panose="020B0609020204030204" pitchFamily="49" charset="0"/>
                <a:cs typeface="Consolas" panose="020B0609020204030204" pitchFamily="49" charset="0"/>
              </a:rPr>
              <a:t>euo</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err="1">
                <a:solidFill>
                  <a:srgbClr val="A31515"/>
                </a:solidFill>
                <a:effectLst/>
                <a:highlight>
                  <a:srgbClr val="FFFFFF"/>
                </a:highlight>
                <a:latin typeface="Consolas" panose="020B0609020204030204" pitchFamily="49" charset="0"/>
                <a:cs typeface="Consolas" panose="020B0609020204030204" pitchFamily="49" charset="0"/>
              </a:rPr>
              <a:t>pipefail</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br>
              <a:rPr lang="en-US" sz="1600" b="0" dirty="0">
                <a:effectLst/>
                <a:highlight>
                  <a:srgbClr val="FFFFFF"/>
                </a:highlight>
                <a:latin typeface="Consolas" panose="020B0609020204030204" pitchFamily="49" charset="0"/>
                <a:cs typeface="Consolas" panose="020B0609020204030204" pitchFamily="49" charset="0"/>
              </a:rPr>
            </a:b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test/data/</a:t>
            </a:r>
            <a:r>
              <a:rPr lang="en-US" sz="1600" b="0" i="0" u="none" strike="noStrike" dirty="0" err="1">
                <a:solidFill>
                  <a:srgbClr val="A31515"/>
                </a:solidFill>
                <a:effectLst/>
                <a:highlight>
                  <a:srgbClr val="FFFFFF"/>
                </a:highlight>
                <a:latin typeface="Consolas" panose="020B0609020204030204" pitchFamily="49" charset="0"/>
                <a:cs typeface="Consolas" panose="020B0609020204030204" pitchFamily="49" charset="0"/>
              </a:rPr>
              <a:t>log.txt</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GOLDEN_FILE</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test/data/</a:t>
            </a:r>
            <a:r>
              <a:rPr lang="en-US" sz="1600" b="0" i="0" u="none" strike="noStrike" dirty="0" err="1">
                <a:solidFill>
                  <a:srgbClr val="A31515"/>
                </a:solidFill>
                <a:effectLst/>
                <a:highlight>
                  <a:srgbClr val="FFFFFF"/>
                </a:highlight>
                <a:latin typeface="Consolas" panose="020B0609020204030204" pitchFamily="49" charset="0"/>
                <a:cs typeface="Consolas" panose="020B0609020204030204" pitchFamily="49" charset="0"/>
              </a:rPr>
              <a:t>golden.txt</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rm</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FF"/>
                </a:solidFill>
                <a:effectLst/>
                <a:highlight>
                  <a:srgbClr val="FFFFFF"/>
                </a:highlight>
                <a:latin typeface="Consolas" panose="020B0609020204030204" pitchFamily="49" charset="0"/>
                <a:cs typeface="Consolas" panose="020B0609020204030204" pitchFamily="49" charset="0"/>
              </a:rPr>
              <a:t>-f</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make</a:t>
            </a:r>
            <a:br>
              <a:rPr lang="en-US" sz="1600" b="0" dirty="0">
                <a:effectLst/>
                <a:highlight>
                  <a:srgbClr val="FFFFFF"/>
                </a:highlight>
                <a:latin typeface="Consolas" panose="020B0609020204030204" pitchFamily="49" charset="0"/>
                <a:cs typeface="Consolas" panose="020B0609020204030204" pitchFamily="49" charset="0"/>
              </a:rPr>
            </a:b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008000"/>
                </a:solidFill>
                <a:effectLst/>
                <a:highlight>
                  <a:srgbClr val="FFFFFF"/>
                </a:highlight>
                <a:latin typeface="Consolas" panose="020B0609020204030204" pitchFamily="49" charset="0"/>
                <a:cs typeface="Consolas" panose="020B0609020204030204" pitchFamily="49" charset="0"/>
              </a:rPr>
              <a:t># Run the donut program for 5000 lines and save output to file</a:t>
            </a:r>
          </a:p>
          <a:p>
            <a:pPr rtl="0">
              <a:spcBef>
                <a:spcPts val="0"/>
              </a:spcBef>
              <a:spcAft>
                <a:spcPts val="0"/>
              </a:spcAft>
            </a:pP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err="1">
                <a:solidFill>
                  <a:srgbClr val="795E26"/>
                </a:solidFill>
                <a:effectLst/>
                <a:highlight>
                  <a:srgbClr val="FFFFFF"/>
                </a:highlight>
                <a:latin typeface="Consolas" panose="020B0609020204030204" pitchFamily="49" charset="0"/>
                <a:cs typeface="Consolas" panose="020B0609020204030204" pitchFamily="49" charset="0"/>
              </a:rPr>
              <a:t>sloane</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head</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FF"/>
                </a:solidFill>
                <a:effectLst/>
                <a:highlight>
                  <a:srgbClr val="FFFFFF"/>
                </a:highlight>
                <a:latin typeface="Consolas" panose="020B0609020204030204" pitchFamily="49" charset="0"/>
                <a:cs typeface="Consolas" panose="020B0609020204030204" pitchFamily="49" charset="0"/>
              </a:rPr>
              <a:t>-n</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98658"/>
                </a:solidFill>
                <a:effectLst/>
                <a:highlight>
                  <a:srgbClr val="FFFFFF"/>
                </a:highlight>
                <a:latin typeface="Consolas" panose="020B0609020204030204" pitchFamily="49" charset="0"/>
                <a:cs typeface="Consolas" panose="020B0609020204030204" pitchFamily="49" charset="0"/>
              </a:rPr>
              <a:t>5000</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true</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&gt;</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echo</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"Captured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sed</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FF"/>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err="1">
                <a:solidFill>
                  <a:srgbClr val="0000FF"/>
                </a:solidFill>
                <a:effectLst/>
                <a:highlight>
                  <a:srgbClr val="FFFFFF"/>
                </a:highlight>
                <a:latin typeface="Consolas" panose="020B0609020204030204" pitchFamily="49" charset="0"/>
                <a:cs typeface="Consolas" panose="020B0609020204030204" pitchFamily="49" charset="0"/>
              </a:rPr>
              <a:t>i</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's/\x1b\[/\\e\[/g'</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8000"/>
                </a:solidFill>
                <a:effectLst/>
                <a:highlight>
                  <a:srgbClr val="FFFFFF"/>
                </a:highlight>
                <a:latin typeface="Consolas" panose="020B0609020204030204" pitchFamily="49" charset="0"/>
                <a:cs typeface="Consolas" panose="020B0609020204030204" pitchFamily="49" charset="0"/>
              </a:rPr>
              <a:t># Convert control sequences</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echo</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"Comparing results..."</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diff</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$GOLDEN_FILE</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dirty="0">
              <a:effectLst/>
              <a:highlight>
                <a:srgbClr val="FFFFFF"/>
              </a:highlight>
              <a:latin typeface="Consolas" panose="020B0609020204030204" pitchFamily="49" charset="0"/>
              <a:cs typeface="Consolas" panose="020B0609020204030204" pitchFamily="49" charset="0"/>
            </a:endParaRPr>
          </a:p>
          <a:p>
            <a:r>
              <a:rPr lang="en-US" sz="1600" b="0" i="0" u="none" strike="noStrike" dirty="0">
                <a:solidFill>
                  <a:srgbClr val="795E26"/>
                </a:solidFill>
                <a:effectLst/>
                <a:latin typeface="Consolas" panose="020B0609020204030204" pitchFamily="49" charset="0"/>
                <a:cs typeface="Consolas" panose="020B0609020204030204" pitchFamily="49" charset="0"/>
              </a:rPr>
              <a:t>echo</a:t>
            </a:r>
            <a:r>
              <a:rPr lang="en-US" sz="1600" b="0" i="0" u="none" strike="noStrike" dirty="0">
                <a:solidFill>
                  <a:srgbClr val="3B3B3B"/>
                </a:solidFill>
                <a:effectLst/>
                <a:latin typeface="Consolas" panose="020B0609020204030204" pitchFamily="49" charset="0"/>
                <a:cs typeface="Consolas" panose="020B0609020204030204" pitchFamily="49" charset="0"/>
              </a:rPr>
              <a:t> </a:t>
            </a:r>
            <a:r>
              <a:rPr lang="en-US" sz="1600" b="0" i="0" u="none" strike="noStrike" dirty="0">
                <a:solidFill>
                  <a:srgbClr val="A31515"/>
                </a:solidFill>
                <a:effectLst/>
                <a:latin typeface="Consolas" panose="020B0609020204030204" pitchFamily="49" charset="0"/>
                <a:cs typeface="Consolas" panose="020B0609020204030204" pitchFamily="49" charset="0"/>
              </a:rPr>
              <a:t>Success!</a:t>
            </a:r>
            <a:endParaRPr lang="en-US" sz="1600" dirty="0">
              <a:latin typeface="Consolas" panose="020B0609020204030204" pitchFamily="49" charset="0"/>
              <a:cs typeface="Consolas" panose="020B0609020204030204" pitchFamily="49" charset="0"/>
            </a:endParaRPr>
          </a:p>
        </p:txBody>
      </p:sp>
      <p:graphicFrame>
        <p:nvGraphicFramePr>
          <p:cNvPr id="4" name="Table 3">
            <a:extLst>
              <a:ext uri="{FF2B5EF4-FFF2-40B4-BE49-F238E27FC236}">
                <a16:creationId xmlns:a16="http://schemas.microsoft.com/office/drawing/2014/main" id="{447733B8-A24D-03F9-810E-50BD491302E3}"/>
              </a:ext>
            </a:extLst>
          </p:cNvPr>
          <p:cNvGraphicFramePr>
            <a:graphicFrameLocks noGrp="1"/>
          </p:cNvGraphicFramePr>
          <p:nvPr>
            <p:extLst>
              <p:ext uri="{D42A27DB-BD31-4B8C-83A1-F6EECF244321}">
                <p14:modId xmlns:p14="http://schemas.microsoft.com/office/powerpoint/2010/main" val="2883003702"/>
              </p:ext>
            </p:extLst>
          </p:nvPr>
        </p:nvGraphicFramePr>
        <p:xfrm>
          <a:off x="8125097" y="-1"/>
          <a:ext cx="4066903" cy="1230111"/>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Step</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tests</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bl>
          </a:graphicData>
        </a:graphic>
      </p:graphicFrame>
    </p:spTree>
    <p:extLst>
      <p:ext uri="{BB962C8B-B14F-4D97-AF65-F5344CB8AC3E}">
        <p14:creationId xmlns:p14="http://schemas.microsoft.com/office/powerpoint/2010/main" val="498079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587829" y="339635"/>
            <a:ext cx="7766870" cy="9510296"/>
          </a:xfrm>
          <a:prstGeom prst="rect">
            <a:avLst/>
          </a:prstGeom>
          <a:noFill/>
        </p:spPr>
        <p:txBody>
          <a:bodyPr wrap="none" rtlCol="0">
            <a:spAutoFit/>
          </a:bodyPr>
          <a:lstStyle/>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x,y,o</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a:t>
            </a:r>
            <a:r>
              <a:rPr lang="en-US" sz="1800" b="0" i="0" u="none" strike="noStrike" dirty="0" err="1">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b[1920]       ;p(</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n,c</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(;n       --;x++)       c==10?y       +=80,x=</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o-1:x&gt;=       0?80&gt;x?             c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y+x</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       :0:                         0:0;}c(</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q,l,r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*l,*r;{</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while</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(q&gt;=0)q</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yYrIxC</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KhE</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LXbj</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dOVsJ</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idOV</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Yab</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qFywyv</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{D"</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"ma\\A"</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Ztq?Lyw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&gt;e{|</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Zq</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&gt;Y\\</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gq</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qI</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tYBe</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{w"</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yvDZE</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vBA</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"Lo&gt;}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KcqdYrWqKxzKtW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DXRwsfcUaT</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KXw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{Y"</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RsFwsFwsFw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zaqyaz|FmMpyaoyI</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cuUw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{J"</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[_/6]   -62&gt;&gt;_++%6&amp;1?r[q]:l[q])-99;</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return</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q;}E(a</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(o=x=</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a,y</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=0,_=0;_        &lt;1006;)a=</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/\\\n"</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[c(6,</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"b"</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"cd\\a[g"</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"_e"</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fh</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 p(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"&amp;'()*+,-.1"</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c(11</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"_ac[]\\</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YZi</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jkm</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bd^efghXWlV</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)+13</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]-34,a);}main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k,Z</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z[1920]  ,A=0</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,B=0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i,j</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puts(</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"[2J"</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e=sin(A         ),  n=   sin(B),g=cos(</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A),m   =cos(B);</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=0;k&lt;   1840;k++)y=-k</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/80-   10,o=41+(k%80-              40)*1.3/</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y+n,N</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A-100.0/y, b[k]=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[o+N&amp;1],z[k]   =0;E(</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80-(</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)(9*B)%250);</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(j=0;6.28&gt;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j;j</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+=0.07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=0;6.28&gt;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i;i</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+=0.02) {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c=sin(</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   =cos(j</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),f=sin(j),h=d+2,D=15/(c*h*</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e+f</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*g+5    ),l=cos</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),t=c     *h*g-f*</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e;x</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=40+2*D*(l*h*m-t*n),y=   12</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+D*(l*h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*m),o=x+80*</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=8*((f*e-c    *d*</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g)*m-c*         d*e-f*g-l*d*n);</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if</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(D&gt;z[o]    )z[o]</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D,b</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N&gt;0?N:0</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  }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printf</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"H"</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=1;1841</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&gt;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k;k</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putchar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(k%80?b       [k]:10)</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 +=       0.053;B       +=0.037       ;  }  }</a:t>
            </a:r>
            <a:endParaRPr lang="en-US" b="0" dirty="0">
              <a:effectLst/>
              <a:highlight>
                <a:srgbClr val="FFFFFF"/>
              </a:highlight>
              <a:latin typeface="Courier New" panose="02070309020205020404" pitchFamily="49" charset="0"/>
              <a:cs typeface="Courier New" panose="02070309020205020404" pitchFamily="49" charset="0"/>
            </a:endParaRPr>
          </a:p>
          <a:p>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4544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483326" y="-2024742"/>
            <a:ext cx="7766870" cy="9510296"/>
          </a:xfrm>
          <a:prstGeom prst="rect">
            <a:avLst/>
          </a:prstGeom>
          <a:noFill/>
        </p:spPr>
        <p:txBody>
          <a:bodyPr wrap="none" rtlCol="0">
            <a:spAutoFit/>
          </a:bodyPr>
          <a:lstStyle/>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a:t>
            </a:r>
            <a:r>
              <a:rPr lang="en-US" sz="1800" b="0" i="0" u="none" strike="noStrike" dirty="0" err="1">
                <a:solidFill>
                  <a:srgbClr val="3B3B3B"/>
                </a:solidFill>
                <a:effectLst/>
                <a:highlight>
                  <a:srgbClr val="FFFFFF"/>
                </a:highlight>
                <a:latin typeface="Courier New" panose="02070309020205020404" pitchFamily="49" charset="0"/>
              </a:rPr>
              <a:t>x,y,o</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N;</a:t>
            </a:r>
            <a:r>
              <a:rPr lang="en-US" sz="1800" b="0" i="0" u="none" strike="noStrike" dirty="0" err="1">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       b[1920]       ;p(</a:t>
            </a:r>
            <a:r>
              <a:rPr lang="en-US" sz="1800" b="0" i="0" u="none" strike="noStrike" dirty="0" err="1">
                <a:solidFill>
                  <a:srgbClr val="3B3B3B"/>
                </a:solidFill>
                <a:effectLst/>
                <a:highlight>
                  <a:srgbClr val="FFFFFF"/>
                </a:highlight>
                <a:latin typeface="Courier New" panose="02070309020205020404" pitchFamily="49" charset="0"/>
              </a:rPr>
              <a:t>n,c</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(;n       --;x++)       c==10?y       +=80,x=</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o-1:x&gt;=       0?80&gt;x?             c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?b</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y+x</a:t>
            </a:r>
            <a:r>
              <a:rPr lang="en-US" sz="1800" b="0" i="0" u="none" strike="noStrike" dirty="0">
                <a:solidFill>
                  <a:srgbClr val="3B3B3B"/>
                </a:solidFill>
                <a:effectLst/>
                <a:highlight>
                  <a:srgbClr val="FFFFFF"/>
                </a:highlight>
                <a:latin typeface="Courier New" panose="02070309020205020404" pitchFamily="49" charset="0"/>
              </a:rPr>
              <a:t>]=c       :0:                         0:0;}c(</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q,l,r</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*l,*r;{</a:t>
            </a:r>
            <a:r>
              <a:rPr lang="en-US" sz="1800" b="0" i="0" u="none" strike="noStrike" dirty="0">
                <a:solidFill>
                  <a:srgbClr val="0000FF"/>
                </a:solidFill>
                <a:effectLst/>
                <a:highlight>
                  <a:srgbClr val="FFFFFF"/>
                </a:highlight>
                <a:latin typeface="Courier New" panose="02070309020205020404" pitchFamily="49" charset="0"/>
              </a:rPr>
              <a:t>while</a:t>
            </a:r>
            <a:r>
              <a:rPr lang="en-US" sz="1800" b="0" i="0" u="none" strike="noStrike" dirty="0">
                <a:solidFill>
                  <a:srgbClr val="3B3B3B"/>
                </a:solidFill>
                <a:effectLst/>
                <a:highlight>
                  <a:srgbClr val="FFFFFF"/>
                </a:highlight>
                <a:latin typeface="Courier New" panose="02070309020205020404" pitchFamily="49" charset="0"/>
              </a:rPr>
              <a:t>             (q&gt;=0)q</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yYrIxC</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err="1">
                <a:solidFill>
                  <a:srgbClr val="A31515"/>
                </a:solidFill>
                <a:effectLst/>
                <a:highlight>
                  <a:srgbClr val="FFFFFF"/>
                </a:highlight>
                <a:latin typeface="Courier New" panose="02070309020205020404" pitchFamily="49" charset="0"/>
              </a:rPr>
              <a:t>KhE</a:t>
            </a:r>
            <a:r>
              <a:rPr lang="en-US" sz="1800" b="0" i="0" u="none" strike="noStrike" dirty="0">
                <a:solidFill>
                  <a:srgbClr val="A31515"/>
                </a:solidFill>
                <a:effectLst/>
                <a:highlight>
                  <a:srgbClr val="FFFFFF"/>
                </a:highlight>
                <a:latin typeface="Courier New" panose="02070309020205020404" pitchFamily="49" charset="0"/>
              </a:rPr>
              <a:t>&gt;[|</a:t>
            </a:r>
            <a:r>
              <a:rPr lang="en-US" sz="1800" b="0" i="0" u="none" strike="noStrike" dirty="0" err="1">
                <a:solidFill>
                  <a:srgbClr val="A31515"/>
                </a:solidFill>
                <a:effectLst/>
                <a:highlight>
                  <a:srgbClr val="FFFFFF"/>
                </a:highlight>
                <a:latin typeface="Courier New" panose="02070309020205020404" pitchFamily="49" charset="0"/>
              </a:rPr>
              <a:t>LXbj</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dOVsJ</a:t>
            </a:r>
            <a:r>
              <a:rPr lang="en-US" sz="1800" b="0" i="0" u="none" strike="noStrike" dirty="0">
                <a:solidFill>
                  <a:srgbClr val="A31515"/>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idOV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Yab</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qFywyv</a:t>
            </a:r>
            <a:r>
              <a:rPr lang="en-US" sz="1800" b="0" i="0" u="none" strike="noStrike" dirty="0">
                <a:solidFill>
                  <a:srgbClr val="A31515"/>
                </a:solidFill>
                <a:effectLst/>
                <a:highlight>
                  <a:srgbClr val="FFFFFF"/>
                </a:highlight>
                <a:latin typeface="Courier New" panose="02070309020205020404" pitchFamily="49" charset="0"/>
              </a:rPr>
              <a:t>{D"</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"ma\\A"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Ztq?Lyw</a:t>
            </a:r>
            <a:r>
              <a:rPr lang="en-US" sz="1800" b="0" i="0" u="none" strike="noStrike" dirty="0">
                <a:solidFill>
                  <a:srgbClr val="A31515"/>
                </a:solidFill>
                <a:effectLst/>
                <a:highlight>
                  <a:srgbClr val="FFFFFF"/>
                </a:highlight>
                <a:latin typeface="Courier New" panose="02070309020205020404" pitchFamily="49" charset="0"/>
              </a:rPr>
              <a:t>&gt;e{|</a:t>
            </a:r>
            <a:r>
              <a:rPr lang="en-US" sz="1800" b="0" i="0" u="none" strike="noStrike" dirty="0" err="1">
                <a:solidFill>
                  <a:srgbClr val="A31515"/>
                </a:solidFill>
                <a:effectLst/>
                <a:highlight>
                  <a:srgbClr val="FFFFFF"/>
                </a:highlight>
                <a:latin typeface="Courier New" panose="02070309020205020404" pitchFamily="49" charset="0"/>
              </a:rPr>
              <a:t>Zq</a:t>
            </a:r>
            <a:r>
              <a:rPr lang="en-US" sz="1800" b="0" i="0" u="none" strike="noStrike" dirty="0">
                <a:solidFill>
                  <a:srgbClr val="A31515"/>
                </a:solidFill>
                <a:effectLst/>
                <a:highlight>
                  <a:srgbClr val="FFFFFF"/>
                </a:highlight>
                <a:latin typeface="Courier New" panose="02070309020205020404" pitchFamily="49" charset="0"/>
              </a:rPr>
              <a:t>&gt;Y\\</a:t>
            </a:r>
            <a:r>
              <a:rPr lang="en-US" sz="1800" b="0" i="0" u="none" strike="noStrike" dirty="0" err="1">
                <a:solidFill>
                  <a:srgbClr val="A31515"/>
                </a:solidFill>
                <a:effectLst/>
                <a:highlight>
                  <a:srgbClr val="FFFFFF"/>
                </a:highlight>
                <a:latin typeface="Courier New" panose="02070309020205020404" pitchFamily="49" charset="0"/>
              </a:rPr>
              <a:t>gq</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tYBe</a:t>
            </a:r>
            <a:r>
              <a:rPr lang="en-US" sz="1800" b="0" i="0" u="none" strike="noStrike" dirty="0">
                <a:solidFill>
                  <a:srgbClr val="A31515"/>
                </a:solidFill>
                <a:effectLst/>
                <a:highlight>
                  <a:srgbClr val="FFFFFF"/>
                </a:highlight>
                <a:latin typeface="Courier New" panose="02070309020205020404" pitchFamily="49" charset="0"/>
              </a:rPr>
              <a:t>{w"</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yvDZE</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vBA</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"Lo&gt;}</a:t>
            </a:r>
            <a:r>
              <a:rPr lang="en-US" sz="1800" b="0" i="0" u="none" strike="noStrike" dirty="0" err="1">
                <a:solidFill>
                  <a:srgbClr val="A31515"/>
                </a:solidFill>
                <a:effectLst/>
                <a:highlight>
                  <a:srgbClr val="FFFFFF"/>
                </a:highlight>
                <a:latin typeface="Courier New" panose="02070309020205020404" pitchFamily="49" charset="0"/>
              </a:rPr>
              <a:t>KcqdYrWqKxzKtW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DXRwsfcUaT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KXw</a:t>
            </a:r>
            <a:r>
              <a:rPr lang="en-US" sz="1800" b="0" i="0" u="none" strike="noStrike" dirty="0">
                <a:solidFill>
                  <a:srgbClr val="A31515"/>
                </a:solidFill>
                <a:effectLst/>
                <a:highlight>
                  <a:srgbClr val="FFFFFF"/>
                </a:highlight>
                <a:latin typeface="Courier New" panose="02070309020205020404" pitchFamily="49" charset="0"/>
              </a:rPr>
              <a:t>{Y"</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RsFwsFwsFw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zaqyaz|FmMpyaoyI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cuUw</a:t>
            </a:r>
            <a:r>
              <a:rPr lang="en-US" sz="1800" b="0" i="0" u="none" strike="noStrike" dirty="0">
                <a:solidFill>
                  <a:srgbClr val="A31515"/>
                </a:solidFill>
                <a:effectLst/>
                <a:highlight>
                  <a:srgbClr val="FFFFFF"/>
                </a:highlight>
                <a:latin typeface="Courier New" panose="02070309020205020404" pitchFamily="49" charset="0"/>
              </a:rPr>
              <a:t>{J"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[_/6]   -62&gt;&gt;_++%6&amp;1?r[q]:l[q])-99;</a:t>
            </a:r>
            <a:r>
              <a:rPr lang="en-US" sz="1800" b="0" i="0" u="none" strike="noStrike" dirty="0">
                <a:solidFill>
                  <a:srgbClr val="0000FF"/>
                </a:solidFill>
                <a:effectLst/>
                <a:highlight>
                  <a:srgbClr val="FFFFFF"/>
                </a:highlight>
                <a:latin typeface="Courier New" panose="02070309020205020404" pitchFamily="49" charset="0"/>
              </a:rPr>
              <a:t>return</a:t>
            </a:r>
            <a:r>
              <a:rPr lang="en-US" sz="1800" b="0" i="0" u="none" strike="noStrike" dirty="0">
                <a:solidFill>
                  <a:srgbClr val="3B3B3B"/>
                </a:solidFill>
                <a:effectLst/>
                <a:highlight>
                  <a:srgbClr val="FFFFFF"/>
                </a:highlight>
                <a:latin typeface="Courier New" panose="02070309020205020404" pitchFamily="49" charset="0"/>
              </a:rPr>
              <a:t> q;}E(a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   (o=x=</a:t>
            </a:r>
            <a:r>
              <a:rPr lang="en-US" sz="1800" b="0" i="0" u="none" strike="noStrike" dirty="0" err="1">
                <a:solidFill>
                  <a:srgbClr val="3B3B3B"/>
                </a:solidFill>
                <a:effectLst/>
                <a:highlight>
                  <a:srgbClr val="FFFFFF"/>
                </a:highlight>
                <a:latin typeface="Courier New" panose="02070309020205020404" pitchFamily="49" charset="0"/>
              </a:rPr>
              <a:t>a,y</a:t>
            </a:r>
            <a:r>
              <a:rPr lang="en-US" sz="1800" b="0" i="0" u="none" strike="noStrike" dirty="0">
                <a:solidFill>
                  <a:srgbClr val="3B3B3B"/>
                </a:solidFill>
                <a:effectLst/>
                <a:highlight>
                  <a:srgbClr val="FFFFFF"/>
                </a:highlight>
                <a:latin typeface="Courier New" panose="02070309020205020404" pitchFamily="49" charset="0"/>
              </a:rPr>
              <a:t>=0,_=0;_        &lt;1006;)a=</a:t>
            </a:r>
            <a:r>
              <a:rPr lang="en-US" sz="1800" b="0" i="0" u="none" strike="noStrike" dirty="0">
                <a:solidFill>
                  <a:srgbClr val="A31515"/>
                </a:solidFill>
                <a:effectLst/>
                <a:highlight>
                  <a:srgbClr val="FFFFFF"/>
                </a:highlight>
                <a:latin typeface="Courier New" panose="02070309020205020404" pitchFamily="49" charset="0"/>
              </a:rPr>
              <a:t>" /\\\n"</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[c(6,</a:t>
            </a:r>
            <a:r>
              <a:rPr lang="en-US" sz="1800" b="0" i="0" u="none" strike="noStrike" dirty="0">
                <a:solidFill>
                  <a:srgbClr val="A31515"/>
                </a:solidFill>
                <a:effectLst/>
                <a:highlight>
                  <a:srgbClr val="FFFFFF"/>
                </a:highlight>
                <a:latin typeface="Courier New" panose="02070309020205020404" pitchFamily="49" charset="0"/>
              </a:rPr>
              <a:t>"b"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"cd\\a[g"</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fh</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)+8], p(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"&amp;'()*+,-.1"</a:t>
            </a:r>
            <a:r>
              <a:rPr lang="en-US" sz="1800" b="0" i="0" u="none" strike="noStrike" dirty="0">
                <a:solidFill>
                  <a:srgbClr val="3B3B3B"/>
                </a:solidFill>
                <a:effectLst/>
                <a:highlight>
                  <a:srgbClr val="FFFFFF"/>
                </a:highlight>
                <a:latin typeface="Courier New" panose="02070309020205020404" pitchFamily="49" charset="0"/>
              </a:rPr>
              <a:t>[   c(11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"_ac[]\\</a:t>
            </a:r>
            <a:r>
              <a:rPr lang="en-US" sz="1800" b="0" i="0" u="none" strike="noStrike" dirty="0" err="1">
                <a:solidFill>
                  <a:srgbClr val="A31515"/>
                </a:solidFill>
                <a:effectLst/>
                <a:highlight>
                  <a:srgbClr val="FFFFFF"/>
                </a:highlight>
                <a:latin typeface="Courier New" panose="02070309020205020404" pitchFamily="49" charset="0"/>
              </a:rPr>
              <a:t>YZi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jkm</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bd^efghXWlV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)+13</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]-34,a);}main   (</a:t>
            </a:r>
            <a:r>
              <a:rPr lang="en-US" sz="1800" b="0" i="0" u="none" strike="noStrike" dirty="0" err="1">
                <a:solidFill>
                  <a:srgbClr val="3B3B3B"/>
                </a:solidFill>
                <a:effectLst/>
                <a:highlight>
                  <a:srgbClr val="FFFFFF"/>
                </a:highlight>
                <a:latin typeface="Courier New" panose="02070309020205020404" pitchFamily="49" charset="0"/>
              </a:rPr>
              <a:t>k,Z</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z[1920]  ,A=0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,B=0  ,</a:t>
            </a:r>
            <a:r>
              <a:rPr lang="en-US" sz="1800" b="0" i="0" u="none" strike="noStrike" dirty="0" err="1">
                <a:solidFill>
                  <a:srgbClr val="3B3B3B"/>
                </a:solidFill>
                <a:effectLst/>
                <a:highlight>
                  <a:srgbClr val="FFFFFF"/>
                </a:highlight>
                <a:latin typeface="Courier New" panose="02070309020205020404" pitchFamily="49" charset="0"/>
              </a:rPr>
              <a:t>i,j</a:t>
            </a:r>
            <a:r>
              <a:rPr lang="en-US" sz="1800" b="0" i="0" u="none" strike="noStrike" dirty="0">
                <a:solidFill>
                  <a:srgbClr val="3B3B3B"/>
                </a:solidFill>
                <a:effectLst/>
                <a:highlight>
                  <a:srgbClr val="FFFFFF"/>
                </a:highlight>
                <a:latin typeface="Courier New" panose="02070309020205020404" pitchFamily="49" charset="0"/>
              </a:rPr>
              <a:t>; puts(</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"[2J"</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e=sin(A         ),  n=   sin(B),g=cos(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A),m   =cos(B);</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=0;k&lt;   1840;k++)y=-k</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/80-   10,o=41+(k%80-              40)*1.3/</a:t>
            </a:r>
            <a:r>
              <a:rPr lang="en-US" sz="1800" b="0" i="0" u="none" strike="noStrike" dirty="0" err="1">
                <a:solidFill>
                  <a:srgbClr val="3B3B3B"/>
                </a:solidFill>
                <a:effectLst/>
                <a:highlight>
                  <a:srgbClr val="FFFFFF"/>
                </a:highlight>
                <a:latin typeface="Courier New" panose="02070309020205020404" pitchFamily="49" charset="0"/>
              </a:rPr>
              <a:t>y+n,N</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A-100.0/y, b[k]=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[o+N&amp;1],z[k]   =0;E(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80-(</a:t>
            </a:r>
            <a:r>
              <a:rPr lang="en-US" sz="1800" b="0" i="0" u="none" strike="noStrike" dirty="0">
                <a:solidFill>
                  <a:srgbClr val="0000FF"/>
                </a:solidFill>
                <a:effectLst/>
                <a:highlight>
                  <a:srgbClr val="FFFFFF"/>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)(9*B)%250);</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(j=0;6.28&gt;</a:t>
            </a:r>
            <a:r>
              <a:rPr lang="en-US" sz="1800" b="0" i="0" u="none" strike="noStrike" dirty="0" err="1">
                <a:solidFill>
                  <a:srgbClr val="3B3B3B"/>
                </a:solidFill>
                <a:effectLst/>
                <a:highlight>
                  <a:srgbClr val="FFFFFF"/>
                </a:highlight>
                <a:latin typeface="Courier New" panose="02070309020205020404" pitchFamily="49" charset="0"/>
              </a:rPr>
              <a:t>j;j</a:t>
            </a:r>
            <a:r>
              <a:rPr lang="en-US" sz="1800" b="0" i="0" u="none" strike="noStrike" dirty="0">
                <a:solidFill>
                  <a:srgbClr val="3B3B3B"/>
                </a:solidFill>
                <a:effectLst/>
                <a:highlight>
                  <a:srgbClr val="FFFFFF"/>
                </a:highlight>
                <a:latin typeface="Courier New" panose="02070309020205020404" pitchFamily="49" charset="0"/>
              </a:rPr>
              <a:t>+=0.07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=0;6.28&gt;</a:t>
            </a:r>
            <a:r>
              <a:rPr lang="en-US" sz="1800" b="0" i="0" u="none" strike="noStrike" dirty="0" err="1">
                <a:solidFill>
                  <a:srgbClr val="3B3B3B"/>
                </a:solidFill>
                <a:effectLst/>
                <a:highlight>
                  <a:srgbClr val="FFFFFF"/>
                </a:highlight>
                <a:latin typeface="Courier New" panose="02070309020205020404" pitchFamily="49" charset="0"/>
              </a:rPr>
              <a:t>i;i</a:t>
            </a:r>
            <a:r>
              <a:rPr lang="en-US" sz="1800" b="0" i="0" u="none" strike="noStrike" dirty="0">
                <a:solidFill>
                  <a:srgbClr val="3B3B3B"/>
                </a:solidFill>
                <a:effectLst/>
                <a:highlight>
                  <a:srgbClr val="FFFFFF"/>
                </a:highlight>
                <a:latin typeface="Courier New" panose="02070309020205020404" pitchFamily="49" charset="0"/>
              </a:rPr>
              <a:t>+=0.02)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c=sin(</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),d   =cos(j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),f=sin(j),h=d+2,D=15/(c*h*</a:t>
            </a:r>
            <a:r>
              <a:rPr lang="en-US" sz="1800" b="0" i="0" u="none" strike="noStrike" dirty="0" err="1">
                <a:solidFill>
                  <a:srgbClr val="3B3B3B"/>
                </a:solidFill>
                <a:effectLst/>
                <a:highlight>
                  <a:srgbClr val="FFFFFF"/>
                </a:highlight>
                <a:latin typeface="Courier New" panose="02070309020205020404" pitchFamily="49" charset="0"/>
              </a:rPr>
              <a:t>e+f</a:t>
            </a:r>
            <a:r>
              <a:rPr lang="en-US" sz="1800" b="0" i="0" u="none" strike="noStrike" dirty="0">
                <a:solidFill>
                  <a:srgbClr val="3B3B3B"/>
                </a:solidFill>
                <a:effectLst/>
                <a:highlight>
                  <a:srgbClr val="FFFFFF"/>
                </a:highlight>
                <a:latin typeface="Courier New" panose="02070309020205020404" pitchFamily="49" charset="0"/>
              </a:rPr>
              <a:t>*g+5    ),l=cos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),t=c     *h*g-f*</a:t>
            </a:r>
            <a:r>
              <a:rPr lang="en-US" sz="1800" b="0" i="0" u="none" strike="noStrike" dirty="0" err="1">
                <a:solidFill>
                  <a:srgbClr val="3B3B3B"/>
                </a:solidFill>
                <a:effectLst/>
                <a:highlight>
                  <a:srgbClr val="FFFFFF"/>
                </a:highlight>
                <a:latin typeface="Courier New" panose="02070309020205020404" pitchFamily="49" charset="0"/>
              </a:rPr>
              <a:t>e;x</a:t>
            </a:r>
            <a:r>
              <a:rPr lang="en-US" sz="1800" b="0" i="0" u="none" strike="noStrike" dirty="0">
                <a:solidFill>
                  <a:srgbClr val="3B3B3B"/>
                </a:solidFill>
                <a:effectLst/>
                <a:highlight>
                  <a:srgbClr val="FFFFFF"/>
                </a:highlight>
                <a:latin typeface="Courier New" panose="02070309020205020404" pitchFamily="49" charset="0"/>
              </a:rPr>
              <a:t>=40+2*D*(l*h*m-t*n),y=   12</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+D*(l*h       *</a:t>
            </a:r>
            <a:r>
              <a:rPr lang="en-US" sz="1800" b="0" i="0" u="none" strike="noStrike" dirty="0" err="1">
                <a:solidFill>
                  <a:srgbClr val="3B3B3B"/>
                </a:solidFill>
                <a:effectLst/>
                <a:highlight>
                  <a:srgbClr val="FFFFFF"/>
                </a:highlight>
                <a:latin typeface="Courier New" panose="02070309020205020404" pitchFamily="49" charset="0"/>
              </a:rPr>
              <a:t>n+t</a:t>
            </a:r>
            <a:r>
              <a:rPr lang="en-US" sz="1800" b="0" i="0" u="none" strike="noStrike" dirty="0">
                <a:solidFill>
                  <a:srgbClr val="3B3B3B"/>
                </a:solidFill>
                <a:effectLst/>
                <a:highlight>
                  <a:srgbClr val="FFFFFF"/>
                </a:highlight>
                <a:latin typeface="Courier New" panose="02070309020205020404" pitchFamily="49" charset="0"/>
              </a:rPr>
              <a:t>*m),o=x+80*</a:t>
            </a:r>
            <a:r>
              <a:rPr lang="en-US" sz="1800" b="0" i="0" u="none" strike="noStrike" dirty="0" err="1">
                <a:solidFill>
                  <a:srgbClr val="3B3B3B"/>
                </a:solidFill>
                <a:effectLst/>
                <a:highlight>
                  <a:srgbClr val="FFFFFF"/>
                </a:highlight>
                <a:latin typeface="Courier New" panose="02070309020205020404" pitchFamily="49" charset="0"/>
              </a:rPr>
              <a:t>y,N</a:t>
            </a:r>
            <a:r>
              <a:rPr lang="en-US" sz="1800" b="0" i="0" u="none" strike="noStrike" dirty="0">
                <a:solidFill>
                  <a:srgbClr val="3B3B3B"/>
                </a:solidFill>
                <a:effectLst/>
                <a:highlight>
                  <a:srgbClr val="FFFFFF"/>
                </a:highlight>
                <a:latin typeface="Courier New" panose="02070309020205020404" pitchFamily="49" charset="0"/>
              </a:rPr>
              <a:t>=8*((f*e-c    *d*</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g)*m-c*         d*e-f*g-l*d*n);</a:t>
            </a:r>
            <a:r>
              <a:rPr lang="en-US" sz="1800" b="0" i="0" u="none" strike="noStrike" dirty="0">
                <a:solidFill>
                  <a:srgbClr val="0000FF"/>
                </a:solidFill>
                <a:effectLst/>
                <a:highlight>
                  <a:srgbClr val="FFFFFF"/>
                </a:highlight>
                <a:latin typeface="Courier New" panose="02070309020205020404" pitchFamily="49" charset="0"/>
              </a:rPr>
              <a:t>if</a:t>
            </a:r>
            <a:r>
              <a:rPr lang="en-US" sz="1800" b="0" i="0" u="none" strike="noStrike" dirty="0">
                <a:solidFill>
                  <a:srgbClr val="3B3B3B"/>
                </a:solidFill>
                <a:effectLst/>
                <a:highlight>
                  <a:srgbClr val="FFFFFF"/>
                </a:highlight>
                <a:latin typeface="Courier New" panose="02070309020205020404" pitchFamily="49" charset="0"/>
              </a:rPr>
              <a:t>(D&gt;z[o]    )z[o]</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D,b</a:t>
            </a:r>
            <a:r>
              <a:rPr lang="en-US" sz="1800" b="0" i="0" u="none" strike="noStrike" dirty="0">
                <a:solidFill>
                  <a:srgbClr val="3B3B3B"/>
                </a:solidFill>
                <a:effectLst/>
                <a:highlight>
                  <a:srgbClr val="FFFFFF"/>
                </a:highlight>
                <a:latin typeface="Courier New" panose="02070309020205020404" pitchFamily="49" charset="0"/>
              </a:rPr>
              <a:t>[o]             =</a:t>
            </a:r>
            <a:r>
              <a:rPr lang="en-US" sz="1800" b="0" i="0" u="none" strike="noStrike" dirty="0">
                <a:solidFill>
                  <a:srgbClr val="A31515"/>
                </a:solidFill>
                <a:effectLst/>
                <a:highlight>
                  <a:srgbClr val="FFFFFF"/>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      N&gt;0?N:0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  }                                   </a:t>
            </a:r>
            <a:r>
              <a:rPr lang="en-US" sz="1800" b="0" i="0" u="none" strike="noStrike" dirty="0" err="1">
                <a:solidFill>
                  <a:srgbClr val="3B3B3B"/>
                </a:solidFill>
                <a:effectLst/>
                <a:highlight>
                  <a:srgbClr val="FFFFFF"/>
                </a:highlight>
                <a:latin typeface="Courier New" panose="02070309020205020404" pitchFamily="49" charset="0"/>
              </a:rPr>
              <a:t>printf</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"H"</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=1;1841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&gt;</a:t>
            </a:r>
            <a:r>
              <a:rPr lang="en-US" sz="1800" b="0" i="0" u="none" strike="noStrike" dirty="0" err="1">
                <a:solidFill>
                  <a:srgbClr val="3B3B3B"/>
                </a:solidFill>
                <a:effectLst/>
                <a:highlight>
                  <a:srgbClr val="FFFFFF"/>
                </a:highlight>
                <a:latin typeface="Courier New" panose="02070309020205020404" pitchFamily="49" charset="0"/>
              </a:rPr>
              <a:t>k;k</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putchar</a:t>
            </a:r>
            <a:r>
              <a:rPr lang="en-US" sz="1800" b="0" i="0" u="none" strike="noStrike" dirty="0">
                <a:solidFill>
                  <a:srgbClr val="3B3B3B"/>
                </a:solidFill>
                <a:effectLst/>
                <a:highlight>
                  <a:srgbClr val="FFFFFF"/>
                </a:highlight>
                <a:latin typeface="Courier New" panose="02070309020205020404" pitchFamily="49" charset="0"/>
              </a:rPr>
              <a:t>       (k%80?b       [k]:10)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 +=       0.053;B       +=0.037       ;  }  }</a:t>
            </a:r>
            <a:endParaRPr lang="en-US" b="0" dirty="0">
              <a:effectLst/>
              <a:highlight>
                <a:srgbClr val="FFFFFF"/>
              </a:highlight>
            </a:endParaRPr>
          </a:p>
          <a:p>
            <a:br>
              <a:rPr lang="en-US" dirty="0"/>
            </a:br>
            <a:endParaRPr lang="en-US" dirty="0"/>
          </a:p>
        </p:txBody>
      </p:sp>
    </p:spTree>
    <p:extLst>
      <p:ext uri="{BB962C8B-B14F-4D97-AF65-F5344CB8AC3E}">
        <p14:creationId xmlns:p14="http://schemas.microsoft.com/office/powerpoint/2010/main" val="2118163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496386" y="-2820229"/>
            <a:ext cx="9381980" cy="10341293"/>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math.h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stdio.h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unistd.h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a:t>
            </a:r>
            <a:r>
              <a:rPr lang="en-US" sz="1800" b="0" i="0" u="none" strike="noStrike" dirty="0" err="1">
                <a:solidFill>
                  <a:srgbClr val="3B3B3B"/>
                </a:solidFill>
                <a:effectLst/>
                <a:highlight>
                  <a:srgbClr val="FFFFFF"/>
                </a:highlight>
                <a:latin typeface="Courier New" panose="02070309020205020404" pitchFamily="49" charset="0"/>
              </a:rPr>
              <a:t>x,y,o</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N;</a:t>
            </a:r>
            <a:r>
              <a:rPr lang="en-US" sz="1800" b="0" i="0" u="none" strike="noStrike" dirty="0" err="1">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       b[1920]       ;p(</a:t>
            </a:r>
            <a:r>
              <a:rPr lang="en-US" sz="1800" b="0" i="0" u="none" strike="noStrike" dirty="0" err="1">
                <a:solidFill>
                  <a:srgbClr val="3B3B3B"/>
                </a:solidFill>
                <a:effectLst/>
                <a:highlight>
                  <a:srgbClr val="FFFFFF"/>
                </a:highlight>
                <a:latin typeface="Courier New" panose="02070309020205020404" pitchFamily="49" charset="0"/>
              </a:rPr>
              <a:t>n,c</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(;n       --;x++)       c==10?y       +=80,x=</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o-1:x&gt;=       0?80&gt;x?             c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?b</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y+x</a:t>
            </a:r>
            <a:r>
              <a:rPr lang="en-US" sz="1800" b="0" i="0" u="none" strike="noStrike" dirty="0">
                <a:solidFill>
                  <a:srgbClr val="3B3B3B"/>
                </a:solidFill>
                <a:effectLst/>
                <a:highlight>
                  <a:srgbClr val="FFFFFF"/>
                </a:highlight>
                <a:latin typeface="Courier New" panose="02070309020205020404" pitchFamily="49" charset="0"/>
              </a:rPr>
              <a:t>]=c       :0:                         0:0;}c(</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q,l,r</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*l,*r;{</a:t>
            </a:r>
            <a:r>
              <a:rPr lang="en-US" sz="1800" b="0" i="0" u="none" strike="noStrike" dirty="0">
                <a:solidFill>
                  <a:srgbClr val="0000FF"/>
                </a:solidFill>
                <a:effectLst/>
                <a:highlight>
                  <a:srgbClr val="FFFFFF"/>
                </a:highlight>
                <a:latin typeface="Courier New" panose="02070309020205020404" pitchFamily="49" charset="0"/>
              </a:rPr>
              <a:t>while</a:t>
            </a:r>
            <a:r>
              <a:rPr lang="en-US" sz="1800" b="0" i="0" u="none" strike="noStrike" dirty="0">
                <a:solidFill>
                  <a:srgbClr val="3B3B3B"/>
                </a:solidFill>
                <a:effectLst/>
                <a:highlight>
                  <a:srgbClr val="FFFFFF"/>
                </a:highlight>
                <a:latin typeface="Courier New" panose="02070309020205020404" pitchFamily="49" charset="0"/>
              </a:rPr>
              <a:t>             (q&gt;=0)q</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yYrIxC</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err="1">
                <a:solidFill>
                  <a:srgbClr val="A31515"/>
                </a:solidFill>
                <a:effectLst/>
                <a:highlight>
                  <a:srgbClr val="FFFFFF"/>
                </a:highlight>
                <a:latin typeface="Courier New" panose="02070309020205020404" pitchFamily="49" charset="0"/>
              </a:rPr>
              <a:t>KhE</a:t>
            </a:r>
            <a:r>
              <a:rPr lang="en-US" sz="1800" b="0" i="0" u="none" strike="noStrike" dirty="0">
                <a:solidFill>
                  <a:srgbClr val="A31515"/>
                </a:solidFill>
                <a:effectLst/>
                <a:highlight>
                  <a:srgbClr val="FFFFFF"/>
                </a:highlight>
                <a:latin typeface="Courier New" panose="02070309020205020404" pitchFamily="49" charset="0"/>
              </a:rPr>
              <a:t>&gt;[|</a:t>
            </a:r>
            <a:r>
              <a:rPr lang="en-US" sz="1800" b="0" i="0" u="none" strike="noStrike" dirty="0" err="1">
                <a:solidFill>
                  <a:srgbClr val="A31515"/>
                </a:solidFill>
                <a:effectLst/>
                <a:highlight>
                  <a:srgbClr val="FFFFFF"/>
                </a:highlight>
                <a:latin typeface="Courier New" panose="02070309020205020404" pitchFamily="49" charset="0"/>
              </a:rPr>
              <a:t>LXbj</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dOVsJ</a:t>
            </a:r>
            <a:r>
              <a:rPr lang="en-US" sz="1800" b="0" i="0" u="none" strike="noStrike" dirty="0">
                <a:solidFill>
                  <a:srgbClr val="A31515"/>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idOV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Yab</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qFywyv</a:t>
            </a:r>
            <a:r>
              <a:rPr lang="en-US" sz="1800" b="0" i="0" u="none" strike="noStrike" dirty="0">
                <a:solidFill>
                  <a:srgbClr val="A31515"/>
                </a:solidFill>
                <a:effectLst/>
                <a:highlight>
                  <a:srgbClr val="FFFFFF"/>
                </a:highlight>
                <a:latin typeface="Courier New" panose="02070309020205020404" pitchFamily="49" charset="0"/>
              </a:rPr>
              <a:t>{D"</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"ma\\A"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Ztq?Lyw</a:t>
            </a:r>
            <a:r>
              <a:rPr lang="en-US" sz="1800" b="0" i="0" u="none" strike="noStrike" dirty="0">
                <a:solidFill>
                  <a:srgbClr val="A31515"/>
                </a:solidFill>
                <a:effectLst/>
                <a:highlight>
                  <a:srgbClr val="FFFFFF"/>
                </a:highlight>
                <a:latin typeface="Courier New" panose="02070309020205020404" pitchFamily="49" charset="0"/>
              </a:rPr>
              <a:t>&gt;e{|</a:t>
            </a:r>
            <a:r>
              <a:rPr lang="en-US" sz="1800" b="0" i="0" u="none" strike="noStrike" dirty="0" err="1">
                <a:solidFill>
                  <a:srgbClr val="A31515"/>
                </a:solidFill>
                <a:effectLst/>
                <a:highlight>
                  <a:srgbClr val="FFFFFF"/>
                </a:highlight>
                <a:latin typeface="Courier New" panose="02070309020205020404" pitchFamily="49" charset="0"/>
              </a:rPr>
              <a:t>Zq</a:t>
            </a:r>
            <a:r>
              <a:rPr lang="en-US" sz="1800" b="0" i="0" u="none" strike="noStrike" dirty="0">
                <a:solidFill>
                  <a:srgbClr val="A31515"/>
                </a:solidFill>
                <a:effectLst/>
                <a:highlight>
                  <a:srgbClr val="FFFFFF"/>
                </a:highlight>
                <a:latin typeface="Courier New" panose="02070309020205020404" pitchFamily="49" charset="0"/>
              </a:rPr>
              <a:t>&gt;Y\\</a:t>
            </a:r>
            <a:r>
              <a:rPr lang="en-US" sz="1800" b="0" i="0" u="none" strike="noStrike" dirty="0" err="1">
                <a:solidFill>
                  <a:srgbClr val="A31515"/>
                </a:solidFill>
                <a:effectLst/>
                <a:highlight>
                  <a:srgbClr val="FFFFFF"/>
                </a:highlight>
                <a:latin typeface="Courier New" panose="02070309020205020404" pitchFamily="49" charset="0"/>
              </a:rPr>
              <a:t>gq</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tYBe</a:t>
            </a:r>
            <a:r>
              <a:rPr lang="en-US" sz="1800" b="0" i="0" u="none" strike="noStrike" dirty="0">
                <a:solidFill>
                  <a:srgbClr val="A31515"/>
                </a:solidFill>
                <a:effectLst/>
                <a:highlight>
                  <a:srgbClr val="FFFFFF"/>
                </a:highlight>
                <a:latin typeface="Courier New" panose="02070309020205020404" pitchFamily="49" charset="0"/>
              </a:rPr>
              <a:t>{w"</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yvDZE</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vBA</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"Lo&gt;}</a:t>
            </a:r>
            <a:r>
              <a:rPr lang="en-US" sz="1800" b="0" i="0" u="none" strike="noStrike" dirty="0" err="1">
                <a:solidFill>
                  <a:srgbClr val="A31515"/>
                </a:solidFill>
                <a:effectLst/>
                <a:highlight>
                  <a:srgbClr val="FFFFFF"/>
                </a:highlight>
                <a:latin typeface="Courier New" panose="02070309020205020404" pitchFamily="49" charset="0"/>
              </a:rPr>
              <a:t>KcqdYrWqKxzKtW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DXRwsfcUaT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KXw</a:t>
            </a:r>
            <a:r>
              <a:rPr lang="en-US" sz="1800" b="0" i="0" u="none" strike="noStrike" dirty="0">
                <a:solidFill>
                  <a:srgbClr val="A31515"/>
                </a:solidFill>
                <a:effectLst/>
                <a:highlight>
                  <a:srgbClr val="FFFFFF"/>
                </a:highlight>
                <a:latin typeface="Courier New" panose="02070309020205020404" pitchFamily="49" charset="0"/>
              </a:rPr>
              <a:t>{Y"</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RsFwsFwsFw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zaqyaz|FmMpyaoyI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cuUw</a:t>
            </a:r>
            <a:r>
              <a:rPr lang="en-US" sz="1800" b="0" i="0" u="none" strike="noStrike" dirty="0">
                <a:solidFill>
                  <a:srgbClr val="A31515"/>
                </a:solidFill>
                <a:effectLst/>
                <a:highlight>
                  <a:srgbClr val="FFFFFF"/>
                </a:highlight>
                <a:latin typeface="Courier New" panose="02070309020205020404" pitchFamily="49" charset="0"/>
              </a:rPr>
              <a:t>{J"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[_/6]   -62&gt;&gt;_++%6&amp;1?r[q]:l[q])-99;</a:t>
            </a:r>
            <a:r>
              <a:rPr lang="en-US" sz="1800" b="0" i="0" u="none" strike="noStrike" dirty="0">
                <a:solidFill>
                  <a:srgbClr val="0000FF"/>
                </a:solidFill>
                <a:effectLst/>
                <a:highlight>
                  <a:srgbClr val="FFFFFF"/>
                </a:highlight>
                <a:latin typeface="Courier New" panose="02070309020205020404" pitchFamily="49" charset="0"/>
              </a:rPr>
              <a:t>return</a:t>
            </a:r>
            <a:r>
              <a:rPr lang="en-US" sz="1800" b="0" i="0" u="none" strike="noStrike" dirty="0">
                <a:solidFill>
                  <a:srgbClr val="3B3B3B"/>
                </a:solidFill>
                <a:effectLst/>
                <a:highlight>
                  <a:srgbClr val="FFFFFF"/>
                </a:highlight>
                <a:latin typeface="Courier New" panose="02070309020205020404" pitchFamily="49" charset="0"/>
              </a:rPr>
              <a:t> q;}E(a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   (o=x=</a:t>
            </a:r>
            <a:r>
              <a:rPr lang="en-US" sz="1800" b="0" i="0" u="none" strike="noStrike" dirty="0" err="1">
                <a:solidFill>
                  <a:srgbClr val="3B3B3B"/>
                </a:solidFill>
                <a:effectLst/>
                <a:highlight>
                  <a:srgbClr val="FFFFFF"/>
                </a:highlight>
                <a:latin typeface="Courier New" panose="02070309020205020404" pitchFamily="49" charset="0"/>
              </a:rPr>
              <a:t>a,y</a:t>
            </a:r>
            <a:r>
              <a:rPr lang="en-US" sz="1800" b="0" i="0" u="none" strike="noStrike" dirty="0">
                <a:solidFill>
                  <a:srgbClr val="3B3B3B"/>
                </a:solidFill>
                <a:effectLst/>
                <a:highlight>
                  <a:srgbClr val="FFFFFF"/>
                </a:highlight>
                <a:latin typeface="Courier New" panose="02070309020205020404" pitchFamily="49" charset="0"/>
              </a:rPr>
              <a:t>=0,_=0;_        &lt;1006;)a=</a:t>
            </a:r>
            <a:r>
              <a:rPr lang="en-US" sz="1800" b="0" i="0" u="none" strike="noStrike" dirty="0">
                <a:solidFill>
                  <a:srgbClr val="A31515"/>
                </a:solidFill>
                <a:effectLst/>
                <a:highlight>
                  <a:srgbClr val="FFFFFF"/>
                </a:highlight>
                <a:latin typeface="Courier New" panose="02070309020205020404" pitchFamily="49" charset="0"/>
              </a:rPr>
              <a:t>" /\\\n"</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[c(6,</a:t>
            </a:r>
            <a:r>
              <a:rPr lang="en-US" sz="1800" b="0" i="0" u="none" strike="noStrike" dirty="0">
                <a:solidFill>
                  <a:srgbClr val="A31515"/>
                </a:solidFill>
                <a:effectLst/>
                <a:highlight>
                  <a:srgbClr val="FFFFFF"/>
                </a:highlight>
                <a:latin typeface="Courier New" panose="02070309020205020404" pitchFamily="49" charset="0"/>
              </a:rPr>
              <a:t>"b"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"cd\\a[g"</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fh</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)+8], p(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"&amp;'()*+,-.1"</a:t>
            </a:r>
            <a:r>
              <a:rPr lang="en-US" sz="1800" b="0" i="0" u="none" strike="noStrike" dirty="0">
                <a:solidFill>
                  <a:srgbClr val="3B3B3B"/>
                </a:solidFill>
                <a:effectLst/>
                <a:highlight>
                  <a:srgbClr val="FFFFFF"/>
                </a:highlight>
                <a:latin typeface="Courier New" panose="02070309020205020404" pitchFamily="49" charset="0"/>
              </a:rPr>
              <a:t>[   c(11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"_ac[]\\</a:t>
            </a:r>
            <a:r>
              <a:rPr lang="en-US" sz="1800" b="0" i="0" u="none" strike="noStrike" dirty="0" err="1">
                <a:solidFill>
                  <a:srgbClr val="A31515"/>
                </a:solidFill>
                <a:effectLst/>
                <a:highlight>
                  <a:srgbClr val="FFFFFF"/>
                </a:highlight>
                <a:latin typeface="Courier New" panose="02070309020205020404" pitchFamily="49" charset="0"/>
              </a:rPr>
              <a:t>YZi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jkm</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bd^efghXWlV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)+13</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]-34,a);}main   (</a:t>
            </a:r>
            <a:r>
              <a:rPr lang="en-US" sz="1800" b="0" i="0" u="none" strike="noStrike" dirty="0">
                <a:solidFill>
                  <a:srgbClr val="0000FF"/>
                </a:solidFill>
                <a:effectLst/>
                <a:highlight>
                  <a:srgbClr val="00FF00"/>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k,</a:t>
            </a:r>
            <a:r>
              <a:rPr lang="en-US" sz="1800" b="0" i="0" u="none" strike="noStrike" dirty="0" err="1">
                <a:solidFill>
                  <a:srgbClr val="0000FF"/>
                </a:solidFill>
                <a:effectLst/>
                <a:highlight>
                  <a:srgbClr val="00FF00"/>
                </a:highlight>
                <a:latin typeface="Courier New" panose="02070309020205020404" pitchFamily="49" charset="0"/>
              </a:rPr>
              <a:t>char</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Z){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z[1920]  ,A=0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,B=0  ,</a:t>
            </a:r>
            <a:r>
              <a:rPr lang="en-US" sz="1800" b="0" i="0" u="none" strike="noStrike" dirty="0" err="1">
                <a:solidFill>
                  <a:srgbClr val="3B3B3B"/>
                </a:solidFill>
                <a:effectLst/>
                <a:highlight>
                  <a:srgbClr val="FFFFFF"/>
                </a:highlight>
                <a:latin typeface="Courier New" panose="02070309020205020404" pitchFamily="49" charset="0"/>
              </a:rPr>
              <a:t>i,j</a:t>
            </a:r>
            <a:r>
              <a:rPr lang="en-US" sz="1800" b="0" i="0" u="none" strike="noStrike" dirty="0">
                <a:solidFill>
                  <a:srgbClr val="3B3B3B"/>
                </a:solidFill>
                <a:effectLst/>
                <a:highlight>
                  <a:srgbClr val="FFFFFF"/>
                </a:highlight>
                <a:latin typeface="Courier New" panose="02070309020205020404" pitchFamily="49" charset="0"/>
              </a:rPr>
              <a:t>; puts(</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"[2J"</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e=sin(A         ),  n=   sin(B),g=cos(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A),m   =cos(B);</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=0;k&lt;   1840;k++)y=-k</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/80-   10,o=41+(k%80-              40)*1.3/</a:t>
            </a:r>
            <a:r>
              <a:rPr lang="en-US" sz="1800" b="0" i="0" u="none" strike="noStrike" dirty="0" err="1">
                <a:solidFill>
                  <a:srgbClr val="3B3B3B"/>
                </a:solidFill>
                <a:effectLst/>
                <a:highlight>
                  <a:srgbClr val="FFFFFF"/>
                </a:highlight>
                <a:latin typeface="Courier New" panose="02070309020205020404" pitchFamily="49" charset="0"/>
              </a:rPr>
              <a:t>y+n,N</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A-100.0/y, b[k]=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[o+N&amp;1],z[k]   =0;E(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80-(</a:t>
            </a:r>
            <a:r>
              <a:rPr lang="en-US" sz="1800" b="0" i="0" u="none" strike="noStrike" dirty="0">
                <a:solidFill>
                  <a:srgbClr val="0000FF"/>
                </a:solidFill>
                <a:effectLst/>
                <a:highlight>
                  <a:srgbClr val="FFFFFF"/>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)(9*B)%250);</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(j=0;6.28&gt;</a:t>
            </a:r>
            <a:r>
              <a:rPr lang="en-US" sz="1800" b="0" i="0" u="none" strike="noStrike" dirty="0" err="1">
                <a:solidFill>
                  <a:srgbClr val="3B3B3B"/>
                </a:solidFill>
                <a:effectLst/>
                <a:highlight>
                  <a:srgbClr val="FFFFFF"/>
                </a:highlight>
                <a:latin typeface="Courier New" panose="02070309020205020404" pitchFamily="49" charset="0"/>
              </a:rPr>
              <a:t>j;j</a:t>
            </a:r>
            <a:r>
              <a:rPr lang="en-US" sz="1800" b="0" i="0" u="none" strike="noStrike" dirty="0">
                <a:solidFill>
                  <a:srgbClr val="3B3B3B"/>
                </a:solidFill>
                <a:effectLst/>
                <a:highlight>
                  <a:srgbClr val="FFFFFF"/>
                </a:highlight>
                <a:latin typeface="Courier New" panose="02070309020205020404" pitchFamily="49" charset="0"/>
              </a:rPr>
              <a:t>+=0.07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=0;6.28&gt;</a:t>
            </a:r>
            <a:r>
              <a:rPr lang="en-US" sz="1800" b="0" i="0" u="none" strike="noStrike" dirty="0" err="1">
                <a:solidFill>
                  <a:srgbClr val="3B3B3B"/>
                </a:solidFill>
                <a:effectLst/>
                <a:highlight>
                  <a:srgbClr val="FFFFFF"/>
                </a:highlight>
                <a:latin typeface="Courier New" panose="02070309020205020404" pitchFamily="49" charset="0"/>
              </a:rPr>
              <a:t>i;i</a:t>
            </a:r>
            <a:r>
              <a:rPr lang="en-US" sz="1800" b="0" i="0" u="none" strike="noStrike" dirty="0">
                <a:solidFill>
                  <a:srgbClr val="3B3B3B"/>
                </a:solidFill>
                <a:effectLst/>
                <a:highlight>
                  <a:srgbClr val="FFFFFF"/>
                </a:highlight>
                <a:latin typeface="Courier New" panose="02070309020205020404" pitchFamily="49" charset="0"/>
              </a:rPr>
              <a:t>+=0.02)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c=sin(</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),d   =cos(j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),f=sin(j),h=d+2,D=15/(c*h*</a:t>
            </a:r>
            <a:r>
              <a:rPr lang="en-US" sz="1800" b="0" i="0" u="none" strike="noStrike" dirty="0" err="1">
                <a:solidFill>
                  <a:srgbClr val="3B3B3B"/>
                </a:solidFill>
                <a:effectLst/>
                <a:highlight>
                  <a:srgbClr val="FFFFFF"/>
                </a:highlight>
                <a:latin typeface="Courier New" panose="02070309020205020404" pitchFamily="49" charset="0"/>
              </a:rPr>
              <a:t>e+f</a:t>
            </a:r>
            <a:r>
              <a:rPr lang="en-US" sz="1800" b="0" i="0" u="none" strike="noStrike" dirty="0">
                <a:solidFill>
                  <a:srgbClr val="3B3B3B"/>
                </a:solidFill>
                <a:effectLst/>
                <a:highlight>
                  <a:srgbClr val="FFFFFF"/>
                </a:highlight>
                <a:latin typeface="Courier New" panose="02070309020205020404" pitchFamily="49" charset="0"/>
              </a:rPr>
              <a:t>*g+5    ),l=cos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),t=c     *h*g-f*</a:t>
            </a:r>
            <a:r>
              <a:rPr lang="en-US" sz="1800" b="0" i="0" u="none" strike="noStrike" dirty="0" err="1">
                <a:solidFill>
                  <a:srgbClr val="3B3B3B"/>
                </a:solidFill>
                <a:effectLst/>
                <a:highlight>
                  <a:srgbClr val="FFFFFF"/>
                </a:highlight>
                <a:latin typeface="Courier New" panose="02070309020205020404" pitchFamily="49" charset="0"/>
              </a:rPr>
              <a:t>e;x</a:t>
            </a:r>
            <a:r>
              <a:rPr lang="en-US" sz="1800" b="0" i="0" u="none" strike="noStrike" dirty="0">
                <a:solidFill>
                  <a:srgbClr val="3B3B3B"/>
                </a:solidFill>
                <a:effectLst/>
                <a:highlight>
                  <a:srgbClr val="FFFFFF"/>
                </a:highlight>
                <a:latin typeface="Courier New" panose="02070309020205020404" pitchFamily="49" charset="0"/>
              </a:rPr>
              <a:t>=40+2*D*(l*h*m-t*n),y=   12</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+D*(l*h       *</a:t>
            </a:r>
            <a:r>
              <a:rPr lang="en-US" sz="1800" b="0" i="0" u="none" strike="noStrike" dirty="0" err="1">
                <a:solidFill>
                  <a:srgbClr val="3B3B3B"/>
                </a:solidFill>
                <a:effectLst/>
                <a:highlight>
                  <a:srgbClr val="FFFFFF"/>
                </a:highlight>
                <a:latin typeface="Courier New" panose="02070309020205020404" pitchFamily="49" charset="0"/>
              </a:rPr>
              <a:t>n+t</a:t>
            </a:r>
            <a:r>
              <a:rPr lang="en-US" sz="1800" b="0" i="0" u="none" strike="noStrike" dirty="0">
                <a:solidFill>
                  <a:srgbClr val="3B3B3B"/>
                </a:solidFill>
                <a:effectLst/>
                <a:highlight>
                  <a:srgbClr val="FFFFFF"/>
                </a:highlight>
                <a:latin typeface="Courier New" panose="02070309020205020404" pitchFamily="49" charset="0"/>
              </a:rPr>
              <a:t>*m),o=x+80*</a:t>
            </a:r>
            <a:r>
              <a:rPr lang="en-US" sz="1800" b="0" i="0" u="none" strike="noStrike" dirty="0" err="1">
                <a:solidFill>
                  <a:srgbClr val="3B3B3B"/>
                </a:solidFill>
                <a:effectLst/>
                <a:highlight>
                  <a:srgbClr val="FFFFFF"/>
                </a:highlight>
                <a:latin typeface="Courier New" panose="02070309020205020404" pitchFamily="49" charset="0"/>
              </a:rPr>
              <a:t>y,N</a:t>
            </a:r>
            <a:r>
              <a:rPr lang="en-US" sz="1800" b="0" i="0" u="none" strike="noStrike" dirty="0">
                <a:solidFill>
                  <a:srgbClr val="3B3B3B"/>
                </a:solidFill>
                <a:effectLst/>
                <a:highlight>
                  <a:srgbClr val="FFFFFF"/>
                </a:highlight>
                <a:latin typeface="Courier New" panose="02070309020205020404" pitchFamily="49" charset="0"/>
              </a:rPr>
              <a:t>=8*((f*e-c    *d*</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g)*m-c*         d*e-f*g-l*d*n);</a:t>
            </a:r>
            <a:r>
              <a:rPr lang="en-US" sz="1800" b="0" i="0" u="none" strike="noStrike" dirty="0">
                <a:solidFill>
                  <a:srgbClr val="0000FF"/>
                </a:solidFill>
                <a:effectLst/>
                <a:highlight>
                  <a:srgbClr val="FFFFFF"/>
                </a:highlight>
                <a:latin typeface="Courier New" panose="02070309020205020404" pitchFamily="49" charset="0"/>
              </a:rPr>
              <a:t>if</a:t>
            </a:r>
            <a:r>
              <a:rPr lang="en-US" sz="1800" b="0" i="0" u="none" strike="noStrike" dirty="0">
                <a:solidFill>
                  <a:srgbClr val="3B3B3B"/>
                </a:solidFill>
                <a:effectLst/>
                <a:highlight>
                  <a:srgbClr val="FFFFFF"/>
                </a:highlight>
                <a:latin typeface="Courier New" panose="02070309020205020404" pitchFamily="49" charset="0"/>
              </a:rPr>
              <a:t>(D&gt;z[o]    )z[o]</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D,b</a:t>
            </a:r>
            <a:r>
              <a:rPr lang="en-US" sz="1800" b="0" i="0" u="none" strike="noStrike" dirty="0">
                <a:solidFill>
                  <a:srgbClr val="3B3B3B"/>
                </a:solidFill>
                <a:effectLst/>
                <a:highlight>
                  <a:srgbClr val="FFFFFF"/>
                </a:highlight>
                <a:latin typeface="Courier New" panose="02070309020205020404" pitchFamily="49" charset="0"/>
              </a:rPr>
              <a:t>[o]             =</a:t>
            </a:r>
            <a:r>
              <a:rPr lang="en-US" sz="1800" b="0" i="0" u="none" strike="noStrike" dirty="0">
                <a:solidFill>
                  <a:srgbClr val="A31515"/>
                </a:solidFill>
                <a:effectLst/>
                <a:highlight>
                  <a:srgbClr val="FFFFFF"/>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      N&gt;0?N:0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  }                                   </a:t>
            </a:r>
            <a:r>
              <a:rPr lang="en-US" sz="1800" b="0" i="0" u="none" strike="noStrike" dirty="0" err="1">
                <a:solidFill>
                  <a:srgbClr val="3B3B3B"/>
                </a:solidFill>
                <a:effectLst/>
                <a:highlight>
                  <a:srgbClr val="FFFFFF"/>
                </a:highlight>
                <a:latin typeface="Courier New" panose="02070309020205020404" pitchFamily="49" charset="0"/>
              </a:rPr>
              <a:t>printf</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"H"</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=1;1841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&gt;</a:t>
            </a:r>
            <a:r>
              <a:rPr lang="en-US" sz="1800" b="0" i="0" u="none" strike="noStrike" dirty="0" err="1">
                <a:solidFill>
                  <a:srgbClr val="3B3B3B"/>
                </a:solidFill>
                <a:effectLst/>
                <a:highlight>
                  <a:srgbClr val="FFFFFF"/>
                </a:highlight>
                <a:latin typeface="Courier New" panose="02070309020205020404" pitchFamily="49" charset="0"/>
              </a:rPr>
              <a:t>k;k</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putchar</a:t>
            </a:r>
            <a:r>
              <a:rPr lang="en-US" sz="1800" b="0" i="0" u="none" strike="noStrike" dirty="0">
                <a:solidFill>
                  <a:srgbClr val="3B3B3B"/>
                </a:solidFill>
                <a:effectLst/>
                <a:highlight>
                  <a:srgbClr val="FFFFFF"/>
                </a:highlight>
                <a:latin typeface="Courier New" panose="02070309020205020404" pitchFamily="49" charset="0"/>
              </a:rPr>
              <a:t>       (k%80?b       [k]:10)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 +=       0.053;B       +=0.037       ; </a:t>
            </a:r>
            <a:r>
              <a:rPr lang="en-US" sz="1800" b="0" i="0" u="none" strike="noStrike" dirty="0" err="1">
                <a:solidFill>
                  <a:srgbClr val="3B3B3B"/>
                </a:solidFill>
                <a:effectLst/>
                <a:highlight>
                  <a:srgbClr val="00FF00"/>
                </a:highlight>
                <a:latin typeface="Courier New" panose="02070309020205020404" pitchFamily="49" charset="0"/>
              </a:rPr>
              <a:t>usleep</a:t>
            </a:r>
            <a:r>
              <a:rPr lang="en-US" sz="1800" b="0" i="0" u="none" strike="noStrike" dirty="0">
                <a:solidFill>
                  <a:srgbClr val="3B3B3B"/>
                </a:solidFill>
                <a:effectLst/>
                <a:highlight>
                  <a:srgbClr val="00FF00"/>
                </a:highlight>
                <a:latin typeface="Courier New" panose="02070309020205020404" pitchFamily="49" charset="0"/>
              </a:rPr>
              <a:t>(10000);</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br>
              <a:rPr lang="en-US" dirty="0"/>
            </a:br>
            <a:endParaRPr lang="en-US" dirty="0"/>
          </a:p>
        </p:txBody>
      </p:sp>
      <p:graphicFrame>
        <p:nvGraphicFramePr>
          <p:cNvPr id="12" name="Table 11">
            <a:extLst>
              <a:ext uri="{FF2B5EF4-FFF2-40B4-BE49-F238E27FC236}">
                <a16:creationId xmlns:a16="http://schemas.microsoft.com/office/drawing/2014/main" id="{8568CFC2-5A17-A23C-B863-BB6915FB1888}"/>
              </a:ext>
            </a:extLst>
          </p:cNvPr>
          <p:cNvGraphicFramePr>
            <a:graphicFrameLocks noGrp="1"/>
          </p:cNvGraphicFramePr>
          <p:nvPr>
            <p:extLst>
              <p:ext uri="{D42A27DB-BD31-4B8C-83A1-F6EECF244321}">
                <p14:modId xmlns:p14="http://schemas.microsoft.com/office/powerpoint/2010/main" val="146460337"/>
              </p:ext>
            </p:extLst>
          </p:nvPr>
        </p:nvGraphicFramePr>
        <p:xfrm>
          <a:off x="8125097" y="-1"/>
          <a:ext cx="4066903" cy="2418831"/>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Step</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implicit types</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playback speed</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052940645"/>
                  </a:ext>
                </a:extLst>
              </a:tr>
            </a:tbl>
          </a:graphicData>
        </a:graphic>
      </p:graphicFrame>
    </p:spTree>
    <p:extLst>
      <p:ext uri="{BB962C8B-B14F-4D97-AF65-F5344CB8AC3E}">
        <p14:creationId xmlns:p14="http://schemas.microsoft.com/office/powerpoint/2010/main" val="229585917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496386" y="-2820229"/>
            <a:ext cx="9381980" cy="10341293"/>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math.h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stdio.h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unistd.h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a:t>
            </a:r>
            <a:r>
              <a:rPr lang="en-US" sz="1800" b="0" i="0" u="none" strike="noStrike" dirty="0" err="1">
                <a:solidFill>
                  <a:srgbClr val="3B3B3B"/>
                </a:solidFill>
                <a:effectLst/>
                <a:highlight>
                  <a:srgbClr val="FFFFFF"/>
                </a:highlight>
                <a:latin typeface="Courier New" panose="02070309020205020404" pitchFamily="49" charset="0"/>
              </a:rPr>
              <a:t>x,y,o</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N;</a:t>
            </a:r>
            <a:r>
              <a:rPr lang="en-US" sz="1800" b="0" i="0" u="none" strike="noStrike" dirty="0" err="1">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       b[1920]       ;p(</a:t>
            </a:r>
            <a:r>
              <a:rPr lang="en-US" sz="1800" b="0" i="0" u="none" strike="noStrike" dirty="0" err="1">
                <a:solidFill>
                  <a:srgbClr val="3B3B3B"/>
                </a:solidFill>
                <a:effectLst/>
                <a:highlight>
                  <a:srgbClr val="FFFFFF"/>
                </a:highlight>
                <a:latin typeface="Courier New" panose="02070309020205020404" pitchFamily="49" charset="0"/>
              </a:rPr>
              <a:t>n,c</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(;n       --;x++)       c==10?y       +=80,x=</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o-1:x&gt;=       0?80&gt;x?             c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?b</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y+x</a:t>
            </a:r>
            <a:r>
              <a:rPr lang="en-US" sz="1800" b="0" i="0" u="none" strike="noStrike" dirty="0">
                <a:solidFill>
                  <a:srgbClr val="3B3B3B"/>
                </a:solidFill>
                <a:effectLst/>
                <a:highlight>
                  <a:srgbClr val="FFFFFF"/>
                </a:highlight>
                <a:latin typeface="Courier New" panose="02070309020205020404" pitchFamily="49" charset="0"/>
              </a:rPr>
              <a:t>]=c       :0:                         0:0;}c(</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q,l,r</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*l,*r;{</a:t>
            </a:r>
            <a:r>
              <a:rPr lang="en-US" sz="1800" b="0" i="0" u="none" strike="noStrike" dirty="0">
                <a:solidFill>
                  <a:srgbClr val="0000FF"/>
                </a:solidFill>
                <a:effectLst/>
                <a:highlight>
                  <a:srgbClr val="FFFFFF"/>
                </a:highlight>
                <a:latin typeface="Courier New" panose="02070309020205020404" pitchFamily="49" charset="0"/>
              </a:rPr>
              <a:t>while</a:t>
            </a:r>
            <a:r>
              <a:rPr lang="en-US" sz="1800" b="0" i="0" u="none" strike="noStrike" dirty="0">
                <a:solidFill>
                  <a:srgbClr val="3B3B3B"/>
                </a:solidFill>
                <a:effectLst/>
                <a:highlight>
                  <a:srgbClr val="FFFFFF"/>
                </a:highlight>
                <a:latin typeface="Courier New" panose="02070309020205020404" pitchFamily="49" charset="0"/>
              </a:rPr>
              <a:t>             (q&gt;=0)q</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yYrIxC</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err="1">
                <a:solidFill>
                  <a:srgbClr val="A31515"/>
                </a:solidFill>
                <a:effectLst/>
                <a:highlight>
                  <a:srgbClr val="FFFFFF"/>
                </a:highlight>
                <a:latin typeface="Courier New" panose="02070309020205020404" pitchFamily="49" charset="0"/>
              </a:rPr>
              <a:t>KhE</a:t>
            </a:r>
            <a:r>
              <a:rPr lang="en-US" sz="1800" b="0" i="0" u="none" strike="noStrike" dirty="0">
                <a:solidFill>
                  <a:srgbClr val="A31515"/>
                </a:solidFill>
                <a:effectLst/>
                <a:highlight>
                  <a:srgbClr val="FFFFFF"/>
                </a:highlight>
                <a:latin typeface="Courier New" panose="02070309020205020404" pitchFamily="49" charset="0"/>
              </a:rPr>
              <a:t>&gt;[|</a:t>
            </a:r>
            <a:r>
              <a:rPr lang="en-US" sz="1800" b="0" i="0" u="none" strike="noStrike" dirty="0" err="1">
                <a:solidFill>
                  <a:srgbClr val="A31515"/>
                </a:solidFill>
                <a:effectLst/>
                <a:highlight>
                  <a:srgbClr val="FFFFFF"/>
                </a:highlight>
                <a:latin typeface="Courier New" panose="02070309020205020404" pitchFamily="49" charset="0"/>
              </a:rPr>
              <a:t>LXbj</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dOVsJ</a:t>
            </a:r>
            <a:r>
              <a:rPr lang="en-US" sz="1800" b="0" i="0" u="none" strike="noStrike" dirty="0">
                <a:solidFill>
                  <a:srgbClr val="A31515"/>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idOV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Yab</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qFywyv</a:t>
            </a:r>
            <a:r>
              <a:rPr lang="en-US" sz="1800" b="0" i="0" u="none" strike="noStrike" dirty="0">
                <a:solidFill>
                  <a:srgbClr val="A31515"/>
                </a:solidFill>
                <a:effectLst/>
                <a:highlight>
                  <a:srgbClr val="FFFFFF"/>
                </a:highlight>
                <a:latin typeface="Courier New" panose="02070309020205020404" pitchFamily="49" charset="0"/>
              </a:rPr>
              <a:t>{D"</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"ma\\A"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Ztq?Lyw</a:t>
            </a:r>
            <a:r>
              <a:rPr lang="en-US" sz="1800" b="0" i="0" u="none" strike="noStrike" dirty="0">
                <a:solidFill>
                  <a:srgbClr val="A31515"/>
                </a:solidFill>
                <a:effectLst/>
                <a:highlight>
                  <a:srgbClr val="FFFFFF"/>
                </a:highlight>
                <a:latin typeface="Courier New" panose="02070309020205020404" pitchFamily="49" charset="0"/>
              </a:rPr>
              <a:t>&gt;e{|</a:t>
            </a:r>
            <a:r>
              <a:rPr lang="en-US" sz="1800" b="0" i="0" u="none" strike="noStrike" dirty="0" err="1">
                <a:solidFill>
                  <a:srgbClr val="A31515"/>
                </a:solidFill>
                <a:effectLst/>
                <a:highlight>
                  <a:srgbClr val="FFFFFF"/>
                </a:highlight>
                <a:latin typeface="Courier New" panose="02070309020205020404" pitchFamily="49" charset="0"/>
              </a:rPr>
              <a:t>Zq</a:t>
            </a:r>
            <a:r>
              <a:rPr lang="en-US" sz="1800" b="0" i="0" u="none" strike="noStrike" dirty="0">
                <a:solidFill>
                  <a:srgbClr val="A31515"/>
                </a:solidFill>
                <a:effectLst/>
                <a:highlight>
                  <a:srgbClr val="FFFFFF"/>
                </a:highlight>
                <a:latin typeface="Courier New" panose="02070309020205020404" pitchFamily="49" charset="0"/>
              </a:rPr>
              <a:t>&gt;Y\\</a:t>
            </a:r>
            <a:r>
              <a:rPr lang="en-US" sz="1800" b="0" i="0" u="none" strike="noStrike" dirty="0" err="1">
                <a:solidFill>
                  <a:srgbClr val="A31515"/>
                </a:solidFill>
                <a:effectLst/>
                <a:highlight>
                  <a:srgbClr val="FFFFFF"/>
                </a:highlight>
                <a:latin typeface="Courier New" panose="02070309020205020404" pitchFamily="49" charset="0"/>
              </a:rPr>
              <a:t>gq</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tYBe</a:t>
            </a:r>
            <a:r>
              <a:rPr lang="en-US" sz="1800" b="0" i="0" u="none" strike="noStrike" dirty="0">
                <a:solidFill>
                  <a:srgbClr val="A31515"/>
                </a:solidFill>
                <a:effectLst/>
                <a:highlight>
                  <a:srgbClr val="FFFFFF"/>
                </a:highlight>
                <a:latin typeface="Courier New" panose="02070309020205020404" pitchFamily="49" charset="0"/>
              </a:rPr>
              <a:t>{w"</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yvDZE</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vBA</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"Lo&gt;}</a:t>
            </a:r>
            <a:r>
              <a:rPr lang="en-US" sz="1800" b="0" i="0" u="none" strike="noStrike" dirty="0" err="1">
                <a:solidFill>
                  <a:srgbClr val="A31515"/>
                </a:solidFill>
                <a:effectLst/>
                <a:highlight>
                  <a:srgbClr val="FFFFFF"/>
                </a:highlight>
                <a:latin typeface="Courier New" panose="02070309020205020404" pitchFamily="49" charset="0"/>
              </a:rPr>
              <a:t>KcqdYrWqKxzKtW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DXRwsfcUaT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KXw</a:t>
            </a:r>
            <a:r>
              <a:rPr lang="en-US" sz="1800" b="0" i="0" u="none" strike="noStrike" dirty="0">
                <a:solidFill>
                  <a:srgbClr val="A31515"/>
                </a:solidFill>
                <a:effectLst/>
                <a:highlight>
                  <a:srgbClr val="FFFFFF"/>
                </a:highlight>
                <a:latin typeface="Courier New" panose="02070309020205020404" pitchFamily="49" charset="0"/>
              </a:rPr>
              <a:t>{Y"</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RsFwsFwsFw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zaqyaz|FmMpyaoyI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cuUw</a:t>
            </a:r>
            <a:r>
              <a:rPr lang="en-US" sz="1800" b="0" i="0" u="none" strike="noStrike" dirty="0">
                <a:solidFill>
                  <a:srgbClr val="A31515"/>
                </a:solidFill>
                <a:effectLst/>
                <a:highlight>
                  <a:srgbClr val="FFFFFF"/>
                </a:highlight>
                <a:latin typeface="Courier New" panose="02070309020205020404" pitchFamily="49" charset="0"/>
              </a:rPr>
              <a:t>{J"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[_/6]   -62&gt;&gt;_++%6&amp;1?r[q]:l[q])-99;</a:t>
            </a:r>
            <a:r>
              <a:rPr lang="en-US" sz="1800" b="0" i="0" u="none" strike="noStrike" dirty="0">
                <a:solidFill>
                  <a:srgbClr val="0000FF"/>
                </a:solidFill>
                <a:effectLst/>
                <a:highlight>
                  <a:srgbClr val="FFFFFF"/>
                </a:highlight>
                <a:latin typeface="Courier New" panose="02070309020205020404" pitchFamily="49" charset="0"/>
              </a:rPr>
              <a:t>return</a:t>
            </a:r>
            <a:r>
              <a:rPr lang="en-US" sz="1800" b="0" i="0" u="none" strike="noStrike" dirty="0">
                <a:solidFill>
                  <a:srgbClr val="3B3B3B"/>
                </a:solidFill>
                <a:effectLst/>
                <a:highlight>
                  <a:srgbClr val="FFFFFF"/>
                </a:highlight>
                <a:latin typeface="Courier New" panose="02070309020205020404" pitchFamily="49" charset="0"/>
              </a:rPr>
              <a:t> q;}E(a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   (o=x=</a:t>
            </a:r>
            <a:r>
              <a:rPr lang="en-US" sz="1800" b="0" i="0" u="none" strike="noStrike" dirty="0" err="1">
                <a:solidFill>
                  <a:srgbClr val="3B3B3B"/>
                </a:solidFill>
                <a:effectLst/>
                <a:highlight>
                  <a:srgbClr val="FFFFFF"/>
                </a:highlight>
                <a:latin typeface="Courier New" panose="02070309020205020404" pitchFamily="49" charset="0"/>
              </a:rPr>
              <a:t>a,y</a:t>
            </a:r>
            <a:r>
              <a:rPr lang="en-US" sz="1800" b="0" i="0" u="none" strike="noStrike" dirty="0">
                <a:solidFill>
                  <a:srgbClr val="3B3B3B"/>
                </a:solidFill>
                <a:effectLst/>
                <a:highlight>
                  <a:srgbClr val="FFFFFF"/>
                </a:highlight>
                <a:latin typeface="Courier New" panose="02070309020205020404" pitchFamily="49" charset="0"/>
              </a:rPr>
              <a:t>=0,_=0;_        &lt;1006;)a=</a:t>
            </a:r>
            <a:r>
              <a:rPr lang="en-US" sz="1800" b="0" i="0" u="none" strike="noStrike" dirty="0">
                <a:solidFill>
                  <a:srgbClr val="A31515"/>
                </a:solidFill>
                <a:effectLst/>
                <a:highlight>
                  <a:srgbClr val="FFFFFF"/>
                </a:highlight>
                <a:latin typeface="Courier New" panose="02070309020205020404" pitchFamily="49" charset="0"/>
              </a:rPr>
              <a:t>" /\\\n"</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[c(6,</a:t>
            </a:r>
            <a:r>
              <a:rPr lang="en-US" sz="1800" b="0" i="0" u="none" strike="noStrike" dirty="0">
                <a:solidFill>
                  <a:srgbClr val="A31515"/>
                </a:solidFill>
                <a:effectLst/>
                <a:highlight>
                  <a:srgbClr val="FFFFFF"/>
                </a:highlight>
                <a:latin typeface="Courier New" panose="02070309020205020404" pitchFamily="49" charset="0"/>
              </a:rPr>
              <a:t>"b"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"cd\\a[g"</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fh</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)+8], p(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"&amp;'()*+,-.1"</a:t>
            </a:r>
            <a:r>
              <a:rPr lang="en-US" sz="1800" b="0" i="0" u="none" strike="noStrike" dirty="0">
                <a:solidFill>
                  <a:srgbClr val="3B3B3B"/>
                </a:solidFill>
                <a:effectLst/>
                <a:highlight>
                  <a:srgbClr val="FFFFFF"/>
                </a:highlight>
                <a:latin typeface="Courier New" panose="02070309020205020404" pitchFamily="49" charset="0"/>
              </a:rPr>
              <a:t>[   c(11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"_ac[]\\</a:t>
            </a:r>
            <a:r>
              <a:rPr lang="en-US" sz="1800" b="0" i="0" u="none" strike="noStrike" dirty="0" err="1">
                <a:solidFill>
                  <a:srgbClr val="A31515"/>
                </a:solidFill>
                <a:effectLst/>
                <a:highlight>
                  <a:srgbClr val="FFFFFF"/>
                </a:highlight>
                <a:latin typeface="Courier New" panose="02070309020205020404" pitchFamily="49" charset="0"/>
              </a:rPr>
              <a:t>YZi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jkm</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bd^efghXWlV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)+13</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]-34,a);}main   (</a:t>
            </a:r>
            <a:r>
              <a:rPr lang="en-US" sz="1800" b="0" i="0" u="none" strike="noStrike" dirty="0">
                <a:solidFill>
                  <a:srgbClr val="0000FF"/>
                </a:solidFill>
                <a:effectLst/>
                <a:highlight>
                  <a:srgbClr val="00FF00"/>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k,</a:t>
            </a:r>
            <a:r>
              <a:rPr lang="en-US" sz="1800" b="0" i="0" u="none" strike="noStrike" dirty="0" err="1">
                <a:solidFill>
                  <a:srgbClr val="0000FF"/>
                </a:solidFill>
                <a:effectLst/>
                <a:highlight>
                  <a:srgbClr val="00FF00"/>
                </a:highlight>
                <a:latin typeface="Courier New" panose="02070309020205020404" pitchFamily="49" charset="0"/>
              </a:rPr>
              <a:t>char</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Z){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z[1920]  ,A=0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,B=0  ,</a:t>
            </a:r>
            <a:r>
              <a:rPr lang="en-US" sz="1800" b="0" i="0" u="none" strike="noStrike" dirty="0" err="1">
                <a:solidFill>
                  <a:srgbClr val="3B3B3B"/>
                </a:solidFill>
                <a:effectLst/>
                <a:highlight>
                  <a:srgbClr val="FFFFFF"/>
                </a:highlight>
                <a:latin typeface="Courier New" panose="02070309020205020404" pitchFamily="49" charset="0"/>
              </a:rPr>
              <a:t>i,j</a:t>
            </a:r>
            <a:r>
              <a:rPr lang="en-US" sz="1800" b="0" i="0" u="none" strike="noStrike" dirty="0">
                <a:solidFill>
                  <a:srgbClr val="3B3B3B"/>
                </a:solidFill>
                <a:effectLst/>
                <a:highlight>
                  <a:srgbClr val="FFFFFF"/>
                </a:highlight>
                <a:latin typeface="Courier New" panose="02070309020205020404" pitchFamily="49" charset="0"/>
              </a:rPr>
              <a:t>; puts(</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"[2J"</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e=sin(A         ),  n=   sin(B),g=cos(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A),m   =cos(B);</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=0;k&lt;   1840;k++)y=-k</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/80-   10,o=41+(k%80-              40)*1.3/</a:t>
            </a:r>
            <a:r>
              <a:rPr lang="en-US" sz="1800" b="0" i="0" u="none" strike="noStrike" dirty="0" err="1">
                <a:solidFill>
                  <a:srgbClr val="3B3B3B"/>
                </a:solidFill>
                <a:effectLst/>
                <a:highlight>
                  <a:srgbClr val="FFFFFF"/>
                </a:highlight>
                <a:latin typeface="Courier New" panose="02070309020205020404" pitchFamily="49" charset="0"/>
              </a:rPr>
              <a:t>y+n,N</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A-100.0/y, b[k]=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[o+N&amp;1],z[k]   =0;E(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80-(</a:t>
            </a:r>
            <a:r>
              <a:rPr lang="en-US" sz="1800" b="0" i="0" u="none" strike="noStrike" dirty="0">
                <a:solidFill>
                  <a:srgbClr val="0000FF"/>
                </a:solidFill>
                <a:effectLst/>
                <a:highlight>
                  <a:srgbClr val="FFFFFF"/>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)(9*B)%250);</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(j=0;6.28&gt;</a:t>
            </a:r>
            <a:r>
              <a:rPr lang="en-US" sz="1800" b="0" i="0" u="none" strike="noStrike" dirty="0" err="1">
                <a:solidFill>
                  <a:srgbClr val="3B3B3B"/>
                </a:solidFill>
                <a:effectLst/>
                <a:highlight>
                  <a:srgbClr val="FFFFFF"/>
                </a:highlight>
                <a:latin typeface="Courier New" panose="02070309020205020404" pitchFamily="49" charset="0"/>
              </a:rPr>
              <a:t>j;j</a:t>
            </a:r>
            <a:r>
              <a:rPr lang="en-US" sz="1800" b="0" i="0" u="none" strike="noStrike" dirty="0">
                <a:solidFill>
                  <a:srgbClr val="3B3B3B"/>
                </a:solidFill>
                <a:effectLst/>
                <a:highlight>
                  <a:srgbClr val="FFFFFF"/>
                </a:highlight>
                <a:latin typeface="Courier New" panose="02070309020205020404" pitchFamily="49" charset="0"/>
              </a:rPr>
              <a:t>+=0.07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=0;6.28&gt;</a:t>
            </a:r>
            <a:r>
              <a:rPr lang="en-US" sz="1800" b="0" i="0" u="none" strike="noStrike" dirty="0" err="1">
                <a:solidFill>
                  <a:srgbClr val="3B3B3B"/>
                </a:solidFill>
                <a:effectLst/>
                <a:highlight>
                  <a:srgbClr val="FFFFFF"/>
                </a:highlight>
                <a:latin typeface="Courier New" panose="02070309020205020404" pitchFamily="49" charset="0"/>
              </a:rPr>
              <a:t>i;i</a:t>
            </a:r>
            <a:r>
              <a:rPr lang="en-US" sz="1800" b="0" i="0" u="none" strike="noStrike" dirty="0">
                <a:solidFill>
                  <a:srgbClr val="3B3B3B"/>
                </a:solidFill>
                <a:effectLst/>
                <a:highlight>
                  <a:srgbClr val="FFFFFF"/>
                </a:highlight>
                <a:latin typeface="Courier New" panose="02070309020205020404" pitchFamily="49" charset="0"/>
              </a:rPr>
              <a:t>+=0.02)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c=sin(</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),d   =cos(j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),f=sin(j),h=d+2,D=15/(c*h*</a:t>
            </a:r>
            <a:r>
              <a:rPr lang="en-US" sz="1800" b="0" i="0" u="none" strike="noStrike" dirty="0" err="1">
                <a:solidFill>
                  <a:srgbClr val="3B3B3B"/>
                </a:solidFill>
                <a:effectLst/>
                <a:highlight>
                  <a:srgbClr val="FFFFFF"/>
                </a:highlight>
                <a:latin typeface="Courier New" panose="02070309020205020404" pitchFamily="49" charset="0"/>
              </a:rPr>
              <a:t>e+f</a:t>
            </a:r>
            <a:r>
              <a:rPr lang="en-US" sz="1800" b="0" i="0" u="none" strike="noStrike" dirty="0">
                <a:solidFill>
                  <a:srgbClr val="3B3B3B"/>
                </a:solidFill>
                <a:effectLst/>
                <a:highlight>
                  <a:srgbClr val="FFFFFF"/>
                </a:highlight>
                <a:latin typeface="Courier New" panose="02070309020205020404" pitchFamily="49" charset="0"/>
              </a:rPr>
              <a:t>*g+5    ),l=cos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),t=c     *h*g-f*</a:t>
            </a:r>
            <a:r>
              <a:rPr lang="en-US" sz="1800" b="0" i="0" u="none" strike="noStrike" dirty="0" err="1">
                <a:solidFill>
                  <a:srgbClr val="3B3B3B"/>
                </a:solidFill>
                <a:effectLst/>
                <a:highlight>
                  <a:srgbClr val="FFFFFF"/>
                </a:highlight>
                <a:latin typeface="Courier New" panose="02070309020205020404" pitchFamily="49" charset="0"/>
              </a:rPr>
              <a:t>e;x</a:t>
            </a:r>
            <a:r>
              <a:rPr lang="en-US" sz="1800" b="0" i="0" u="none" strike="noStrike" dirty="0">
                <a:solidFill>
                  <a:srgbClr val="3B3B3B"/>
                </a:solidFill>
                <a:effectLst/>
                <a:highlight>
                  <a:srgbClr val="FFFFFF"/>
                </a:highlight>
                <a:latin typeface="Courier New" panose="02070309020205020404" pitchFamily="49" charset="0"/>
              </a:rPr>
              <a:t>=40+2*D*(l*h*m-t*n),y=   12</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+D*(l*h       *</a:t>
            </a:r>
            <a:r>
              <a:rPr lang="en-US" sz="1800" b="0" i="0" u="none" strike="noStrike" dirty="0" err="1">
                <a:solidFill>
                  <a:srgbClr val="3B3B3B"/>
                </a:solidFill>
                <a:effectLst/>
                <a:highlight>
                  <a:srgbClr val="FFFFFF"/>
                </a:highlight>
                <a:latin typeface="Courier New" panose="02070309020205020404" pitchFamily="49" charset="0"/>
              </a:rPr>
              <a:t>n+t</a:t>
            </a:r>
            <a:r>
              <a:rPr lang="en-US" sz="1800" b="0" i="0" u="none" strike="noStrike" dirty="0">
                <a:solidFill>
                  <a:srgbClr val="3B3B3B"/>
                </a:solidFill>
                <a:effectLst/>
                <a:highlight>
                  <a:srgbClr val="FFFFFF"/>
                </a:highlight>
                <a:latin typeface="Courier New" panose="02070309020205020404" pitchFamily="49" charset="0"/>
              </a:rPr>
              <a:t>*m),o=x+80*</a:t>
            </a:r>
            <a:r>
              <a:rPr lang="en-US" sz="1800" b="0" i="0" u="none" strike="noStrike" dirty="0" err="1">
                <a:solidFill>
                  <a:srgbClr val="3B3B3B"/>
                </a:solidFill>
                <a:effectLst/>
                <a:highlight>
                  <a:srgbClr val="FFFFFF"/>
                </a:highlight>
                <a:latin typeface="Courier New" panose="02070309020205020404" pitchFamily="49" charset="0"/>
              </a:rPr>
              <a:t>y,N</a:t>
            </a:r>
            <a:r>
              <a:rPr lang="en-US" sz="1800" b="0" i="0" u="none" strike="noStrike" dirty="0">
                <a:solidFill>
                  <a:srgbClr val="3B3B3B"/>
                </a:solidFill>
                <a:effectLst/>
                <a:highlight>
                  <a:srgbClr val="FFFFFF"/>
                </a:highlight>
                <a:latin typeface="Courier New" panose="02070309020205020404" pitchFamily="49" charset="0"/>
              </a:rPr>
              <a:t>=8*((f*e-c    *d*</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g)*m-c*         d*e-f*g-l*d*n);</a:t>
            </a:r>
            <a:r>
              <a:rPr lang="en-US" sz="1800" b="0" i="0" u="none" strike="noStrike" dirty="0">
                <a:solidFill>
                  <a:srgbClr val="0000FF"/>
                </a:solidFill>
                <a:effectLst/>
                <a:highlight>
                  <a:srgbClr val="FFFFFF"/>
                </a:highlight>
                <a:latin typeface="Courier New" panose="02070309020205020404" pitchFamily="49" charset="0"/>
              </a:rPr>
              <a:t>if</a:t>
            </a:r>
            <a:r>
              <a:rPr lang="en-US" sz="1800" b="0" i="0" u="none" strike="noStrike" dirty="0">
                <a:solidFill>
                  <a:srgbClr val="3B3B3B"/>
                </a:solidFill>
                <a:effectLst/>
                <a:highlight>
                  <a:srgbClr val="FFFFFF"/>
                </a:highlight>
                <a:latin typeface="Courier New" panose="02070309020205020404" pitchFamily="49" charset="0"/>
              </a:rPr>
              <a:t>(D&gt;z[o]    )z[o]</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D,b</a:t>
            </a:r>
            <a:r>
              <a:rPr lang="en-US" sz="1800" b="0" i="0" u="none" strike="noStrike" dirty="0">
                <a:solidFill>
                  <a:srgbClr val="3B3B3B"/>
                </a:solidFill>
                <a:effectLst/>
                <a:highlight>
                  <a:srgbClr val="FFFFFF"/>
                </a:highlight>
                <a:latin typeface="Courier New" panose="02070309020205020404" pitchFamily="49" charset="0"/>
              </a:rPr>
              <a:t>[o]             =</a:t>
            </a:r>
            <a:r>
              <a:rPr lang="en-US" sz="1800" b="0" i="0" u="none" strike="noStrike" dirty="0">
                <a:solidFill>
                  <a:srgbClr val="A31515"/>
                </a:solidFill>
                <a:effectLst/>
                <a:highlight>
                  <a:srgbClr val="FFFFFF"/>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      N&gt;0?N:0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  }                                   </a:t>
            </a:r>
            <a:r>
              <a:rPr lang="en-US" sz="1800" b="0" i="0" u="none" strike="noStrike" dirty="0" err="1">
                <a:solidFill>
                  <a:srgbClr val="3B3B3B"/>
                </a:solidFill>
                <a:effectLst/>
                <a:highlight>
                  <a:srgbClr val="FFFFFF"/>
                </a:highlight>
                <a:latin typeface="Courier New" panose="02070309020205020404" pitchFamily="49" charset="0"/>
              </a:rPr>
              <a:t>printf</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"H"</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=1;1841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&gt;</a:t>
            </a:r>
            <a:r>
              <a:rPr lang="en-US" sz="1800" b="0" i="0" u="none" strike="noStrike" dirty="0" err="1">
                <a:solidFill>
                  <a:srgbClr val="3B3B3B"/>
                </a:solidFill>
                <a:effectLst/>
                <a:highlight>
                  <a:srgbClr val="FFFFFF"/>
                </a:highlight>
                <a:latin typeface="Courier New" panose="02070309020205020404" pitchFamily="49" charset="0"/>
              </a:rPr>
              <a:t>k;k</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putchar</a:t>
            </a:r>
            <a:r>
              <a:rPr lang="en-US" sz="1800" b="0" i="0" u="none" strike="noStrike" dirty="0">
                <a:solidFill>
                  <a:srgbClr val="3B3B3B"/>
                </a:solidFill>
                <a:effectLst/>
                <a:highlight>
                  <a:srgbClr val="FFFFFF"/>
                </a:highlight>
                <a:latin typeface="Courier New" panose="02070309020205020404" pitchFamily="49" charset="0"/>
              </a:rPr>
              <a:t>       (k%80?b       [k]:10)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 +=       0.053;B       +=0.037       ; </a:t>
            </a:r>
            <a:r>
              <a:rPr lang="en-US" sz="1800" b="0" i="0" u="none" strike="noStrike" dirty="0" err="1">
                <a:solidFill>
                  <a:srgbClr val="3B3B3B"/>
                </a:solidFill>
                <a:effectLst/>
                <a:highlight>
                  <a:srgbClr val="00FF00"/>
                </a:highlight>
                <a:latin typeface="Courier New" panose="02070309020205020404" pitchFamily="49" charset="0"/>
              </a:rPr>
              <a:t>usleep</a:t>
            </a:r>
            <a:r>
              <a:rPr lang="en-US" sz="1800" b="0" i="0" u="none" strike="noStrike" dirty="0">
                <a:solidFill>
                  <a:srgbClr val="3B3B3B"/>
                </a:solidFill>
                <a:effectLst/>
                <a:highlight>
                  <a:srgbClr val="00FF00"/>
                </a:highlight>
                <a:latin typeface="Courier New" panose="02070309020205020404" pitchFamily="49" charset="0"/>
              </a:rPr>
              <a:t>(10000);</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br>
              <a:rPr lang="en-US" dirty="0"/>
            </a:br>
            <a:endParaRPr lang="en-US" dirty="0"/>
          </a:p>
        </p:txBody>
      </p:sp>
      <p:pic>
        <p:nvPicPr>
          <p:cNvPr id="3" name="Graphic 2" descr="Checkbox Checked with solid fill">
            <a:extLst>
              <a:ext uri="{FF2B5EF4-FFF2-40B4-BE49-F238E27FC236}">
                <a16:creationId xmlns:a16="http://schemas.microsoft.com/office/drawing/2014/main" id="{DB377BE6-1AE8-9D80-18F4-BE657E5281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80395" y="163497"/>
            <a:ext cx="803305" cy="803305"/>
          </a:xfrm>
          <a:prstGeom prst="rect">
            <a:avLst/>
          </a:prstGeom>
        </p:spPr>
      </p:pic>
      <p:sp>
        <p:nvSpPr>
          <p:cNvPr id="4" name="TextBox 3">
            <a:extLst>
              <a:ext uri="{FF2B5EF4-FFF2-40B4-BE49-F238E27FC236}">
                <a16:creationId xmlns:a16="http://schemas.microsoft.com/office/drawing/2014/main" id="{678BC5CB-67D5-2675-A04D-6F130E1D2ECD}"/>
              </a:ext>
            </a:extLst>
          </p:cNvPr>
          <p:cNvSpPr txBox="1"/>
          <p:nvPr/>
        </p:nvSpPr>
        <p:spPr>
          <a:xfrm>
            <a:off x="9182100" y="365095"/>
            <a:ext cx="1937298" cy="400110"/>
          </a:xfrm>
          <a:prstGeom prst="rect">
            <a:avLst/>
          </a:prstGeom>
          <a:noFill/>
        </p:spPr>
        <p:txBody>
          <a:bodyPr wrap="square" rtlCol="0">
            <a:spAutoFit/>
          </a:bodyPr>
          <a:lstStyle/>
          <a:p>
            <a:r>
              <a:rPr lang="en-US" sz="2000" dirty="0"/>
              <a:t>Tests pass</a:t>
            </a:r>
          </a:p>
        </p:txBody>
      </p:sp>
    </p:spTree>
    <p:extLst>
      <p:ext uri="{BB962C8B-B14F-4D97-AF65-F5344CB8AC3E}">
        <p14:creationId xmlns:p14="http://schemas.microsoft.com/office/powerpoint/2010/main" val="513148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522513" y="0"/>
            <a:ext cx="9381980" cy="6786473"/>
          </a:xfrm>
          <a:prstGeom prst="rect">
            <a:avLst/>
          </a:prstGeom>
          <a:noFill/>
        </p:spPr>
        <p:txBody>
          <a:bodyPr wrap="square" rtlCol="0">
            <a:spAutoFit/>
          </a:bodyPr>
          <a:lstStyle/>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math.h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stdio.h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unistd.h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x, y, o,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b[1920];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p(n, c)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n--; x++)</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10 ? y += 80, x = o - 1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&gt;= 0    ? 80 &gt; x ? c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b[y + x] = c : 0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c(q, l, r)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*l, *r;</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while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&gt;=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yYrIxC</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KhE</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LXbj</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dOVsJ</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idOV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Yab</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qFywyv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{D"</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"ma\\A"</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Ztq?Lyw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&gt;e{|</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Zq</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&gt;Y\\</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gq</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tYBe</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{w"</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yvDZE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vBA</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"Lo&gt;}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KcqdYrWqKxzKtW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DXRwsfcUaT</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KXw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RsFwsFwsFw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zaqyaz|FmMpyaoyI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cuUw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{J"</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 6]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62 &gt;&gt;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_++ % 6 &amp;</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r[q]</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l[q])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99;</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return</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E(a)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a, y = 0, _ = 0; _ &lt; 1006;)</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[c(6,</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"cd\\a[g"</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fh</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8],</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"&amp;'()*+,-.1"</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[c(11,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"_ac[]\\</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YZi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jkm</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bd^efghXWlV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13]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34,</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main(</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z[1920], A = 0, B = 0,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puts(</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"[2J"</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 = sin(A), n = sin(B), g = cos(A), m = cos(B);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0; k &lt; 1840; k++)</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y = -k / 80 - 10, o = 41 + (k % 80 - 40) * 1.3 / y + n, N = A - 100.0 / 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b[k]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[o + N &amp; 1], z[k]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E(80 -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)(9 * B) % 250);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 = 0; 6.28 &gt; j; j += 0.07)</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 6.28 &gt;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0.02)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sin(</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cos(j), f = sin(j), h = d + 2,</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15 / (c * h * e + f * g + 5), l = cos(</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t = c * h * g - f * 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 40 + 2 * D * (l * h * m - t * n), y = 12 + D * (l * h * n + t * m),</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+ 80 * 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N = 8 * ((f * e - c * d * g) * m - c * d * e - f * g - l * d *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if</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&gt; z[o])</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z[o] = D, b[o]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[N &gt; 0 ? N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printf</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"H"</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1; 1841 &gt; k; k++)</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putchar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(k % 80 ? b[k] : 10);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0.053;</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 += 0.037;</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usleep</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(10000);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br>
              <a:rPr lang="en-US" sz="500" dirty="0">
                <a:latin typeface="Andale Mono" panose="020B0509000000000004" pitchFamily="49" charset="0"/>
                <a:cs typeface="Consolas" panose="020B0609020204030204" pitchFamily="49" charset="0"/>
              </a:rPr>
            </a:br>
            <a:endParaRPr lang="en-US" sz="500" dirty="0">
              <a:latin typeface="Andale Mono" panose="020B0509000000000004" pitchFamily="49" charset="0"/>
              <a:cs typeface="Consolas" panose="020B0609020204030204" pitchFamily="49" charset="0"/>
            </a:endParaRPr>
          </a:p>
        </p:txBody>
      </p:sp>
      <p:graphicFrame>
        <p:nvGraphicFramePr>
          <p:cNvPr id="3" name="Table 2">
            <a:extLst>
              <a:ext uri="{FF2B5EF4-FFF2-40B4-BE49-F238E27FC236}">
                <a16:creationId xmlns:a16="http://schemas.microsoft.com/office/drawing/2014/main" id="{56EE0DB6-FCEA-E5ED-72DE-D9D03DAEF764}"/>
              </a:ext>
            </a:extLst>
          </p:cNvPr>
          <p:cNvGraphicFramePr>
            <a:graphicFrameLocks noGrp="1"/>
          </p:cNvGraphicFramePr>
          <p:nvPr>
            <p:extLst>
              <p:ext uri="{D42A27DB-BD31-4B8C-83A1-F6EECF244321}">
                <p14:modId xmlns:p14="http://schemas.microsoft.com/office/powerpoint/2010/main" val="4149273002"/>
              </p:ext>
            </p:extLst>
          </p:nvPr>
        </p:nvGraphicFramePr>
        <p:xfrm>
          <a:off x="8125097" y="-1"/>
          <a:ext cx="4066903" cy="159807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t>Step</a:t>
                      </a:r>
                    </a:p>
                  </a:txBody>
                  <a:tcPr/>
                </a:tc>
                <a:tc>
                  <a:txBody>
                    <a:bodyPr/>
                    <a:lstStyle/>
                    <a:p>
                      <a:r>
                        <a:rPr lang="en-US" dirty="0"/>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autoformat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[clang-format]</a:t>
                      </a:r>
                    </a:p>
                  </a:txBody>
                  <a:tcPr/>
                </a:tc>
                <a:tc>
                  <a:txBody>
                    <a:bodyPr/>
                    <a:lstStyle/>
                    <a:p>
                      <a:r>
                        <a:rPr lang="en-US" dirty="0"/>
                        <a:t>Binary identical</a:t>
                      </a:r>
                    </a:p>
                  </a:txBody>
                  <a:tcPr/>
                </a:tc>
                <a:extLst>
                  <a:ext uri="{0D108BD9-81ED-4DB2-BD59-A6C34878D82A}">
                    <a16:rowId xmlns:a16="http://schemas.microsoft.com/office/drawing/2014/main" val="2379754466"/>
                  </a:ext>
                </a:extLst>
              </a:tr>
            </a:tbl>
          </a:graphicData>
        </a:graphic>
      </p:graphicFrame>
    </p:spTree>
    <p:extLst>
      <p:ext uri="{BB962C8B-B14F-4D97-AF65-F5344CB8AC3E}">
        <p14:creationId xmlns:p14="http://schemas.microsoft.com/office/powerpoint/2010/main" val="1381303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70D8E-45C0-DB7E-09A7-27E203C39900}"/>
              </a:ext>
            </a:extLst>
          </p:cNvPr>
          <p:cNvSpPr txBox="1"/>
          <p:nvPr/>
        </p:nvSpPr>
        <p:spPr>
          <a:xfrm>
            <a:off x="622300" y="508000"/>
            <a:ext cx="9017000" cy="5632311"/>
          </a:xfrm>
          <a:prstGeom prst="rect">
            <a:avLst/>
          </a:prstGeom>
          <a:noFill/>
        </p:spPr>
        <p:txBody>
          <a:bodyPr wrap="square" rtlCol="0">
            <a:spAutoFit/>
          </a:bodyPr>
          <a:lstStyle/>
          <a:p>
            <a:pPr rtl="0">
              <a:spcBef>
                <a:spcPts val="0"/>
              </a:spcBef>
              <a:spcAft>
                <a:spcPts val="0"/>
              </a:spcAft>
            </a:pPr>
            <a:r>
              <a:rPr lang="en-US" sz="2000" b="0" i="0" u="none" strike="noStrike" dirty="0">
                <a:solidFill>
                  <a:srgbClr val="008000"/>
                </a:solidFill>
                <a:effectLst/>
                <a:highlight>
                  <a:srgbClr val="FFFFFF"/>
                </a:highlight>
                <a:latin typeface="Andale Mono" panose="020B0509000000000004" pitchFamily="49" charset="0"/>
              </a:rPr>
              <a:t>#!/bin/bash</a:t>
            </a: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set</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a:solidFill>
                  <a:srgbClr val="0000FF"/>
                </a:solidFill>
                <a:effectLst/>
                <a:highlight>
                  <a:srgbClr val="FFFFFF"/>
                </a:highlight>
                <a:latin typeface="Andale Mono" panose="020B0509000000000004" pitchFamily="49" charset="0"/>
              </a:rPr>
              <a:t>-</a:t>
            </a:r>
            <a:r>
              <a:rPr lang="en-US" sz="2000" b="0" i="0" u="none" strike="noStrike" dirty="0" err="1">
                <a:solidFill>
                  <a:srgbClr val="0000FF"/>
                </a:solidFill>
                <a:effectLst/>
                <a:highlight>
                  <a:srgbClr val="FFFFFF"/>
                </a:highlight>
                <a:latin typeface="Andale Mono" panose="020B0509000000000004" pitchFamily="49" charset="0"/>
              </a:rPr>
              <a:t>euo</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pipefail</a:t>
            </a:r>
            <a:endParaRPr lang="en-US" sz="2000" b="0" dirty="0">
              <a:effectLst/>
              <a:highlight>
                <a:srgbClr val="FFFFFF"/>
              </a:highlight>
              <a:latin typeface="Andale Mono" panose="020B0509000000000004" pitchFamily="49" charset="0"/>
            </a:endParaRPr>
          </a:p>
          <a:p>
            <a:pPr rtl="0">
              <a:spcBef>
                <a:spcPts val="0"/>
              </a:spcBef>
              <a:spcAft>
                <a:spcPts val="0"/>
              </a:spcAft>
            </a:pPr>
            <a:br>
              <a:rPr lang="en-US" sz="2000" b="0" dirty="0">
                <a:effectLst/>
                <a:highlight>
                  <a:srgbClr val="FFFFFF"/>
                </a:highlight>
                <a:latin typeface="Andale Mono" panose="020B0509000000000004" pitchFamily="49" charset="0"/>
              </a:rPr>
            </a:b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make</a:t>
            </a: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cp</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a.out</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a.out.bak</a:t>
            </a: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echo</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a:solidFill>
                  <a:srgbClr val="A31515"/>
                </a:solidFill>
                <a:effectLst/>
                <a:highlight>
                  <a:srgbClr val="FFFFFF"/>
                </a:highlight>
                <a:latin typeface="Andale Mono" panose="020B0509000000000004" pitchFamily="49" charset="0"/>
              </a:rPr>
              <a:t>"Old binary saved"</a:t>
            </a:r>
            <a:endParaRPr lang="en-US" sz="2000" b="0" dirty="0">
              <a:effectLst/>
              <a:highlight>
                <a:srgbClr val="FFFFFF"/>
              </a:highlight>
              <a:latin typeface="Andale Mono" panose="020B0509000000000004" pitchFamily="49" charset="0"/>
            </a:endParaRPr>
          </a:p>
          <a:p>
            <a:pPr rtl="0">
              <a:spcBef>
                <a:spcPts val="0"/>
              </a:spcBef>
              <a:spcAft>
                <a:spcPts val="0"/>
              </a:spcAft>
            </a:pPr>
            <a:br>
              <a:rPr lang="en-US" sz="2000" b="0" dirty="0">
                <a:effectLst/>
                <a:highlight>
                  <a:srgbClr val="FFFFFF"/>
                </a:highlight>
                <a:latin typeface="Andale Mono" panose="020B0509000000000004" pitchFamily="49" charset="0"/>
              </a:rPr>
            </a:b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echo</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a:solidFill>
                  <a:srgbClr val="A31515"/>
                </a:solidFill>
                <a:effectLst/>
                <a:highlight>
                  <a:srgbClr val="FFFFFF"/>
                </a:highlight>
                <a:latin typeface="Andale Mono" panose="020B0509000000000004" pitchFamily="49" charset="0"/>
              </a:rPr>
              <a:t>"Make your change and press enter to continue...”</a:t>
            </a:r>
          </a:p>
          <a:p>
            <a:pPr rtl="0">
              <a:spcBef>
                <a:spcPts val="0"/>
              </a:spcBef>
              <a:spcAft>
                <a:spcPts val="0"/>
              </a:spcAft>
            </a:pPr>
            <a:r>
              <a:rPr lang="en-US" sz="2000" dirty="0">
                <a:solidFill>
                  <a:srgbClr val="795E26"/>
                </a:solidFill>
                <a:highlight>
                  <a:srgbClr val="FFFFFF"/>
                </a:highlight>
                <a:latin typeface="Andale Mono" panose="020B0509000000000004" pitchFamily="49" charset="0"/>
              </a:rPr>
              <a:t>read</a:t>
            </a:r>
            <a:endParaRPr lang="en-US" sz="2000" b="0" dirty="0">
              <a:effectLst/>
              <a:highlight>
                <a:srgbClr val="FFFFFF"/>
              </a:highlight>
              <a:latin typeface="Andale Mono" panose="020B0509000000000004" pitchFamily="49" charset="0"/>
            </a:endParaRPr>
          </a:p>
          <a:p>
            <a:pPr rtl="0">
              <a:spcBef>
                <a:spcPts val="0"/>
              </a:spcBef>
              <a:spcAft>
                <a:spcPts val="0"/>
              </a:spcAft>
            </a:pPr>
            <a:br>
              <a:rPr lang="en-US" sz="2000" b="0" dirty="0">
                <a:effectLst/>
                <a:highlight>
                  <a:srgbClr val="FFFFFF"/>
                </a:highlight>
                <a:latin typeface="Andale Mono" panose="020B0509000000000004" pitchFamily="49" charset="0"/>
              </a:rPr>
            </a:b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make</a:t>
            </a: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diff</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a.out</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a.out.bak</a:t>
            </a:r>
            <a:endParaRPr lang="en-US" sz="2000" b="0" dirty="0">
              <a:effectLst/>
              <a:highlight>
                <a:srgbClr val="FFFFFF"/>
              </a:highlight>
              <a:latin typeface="Andale Mono" panose="020B0509000000000004" pitchFamily="49" charset="0"/>
            </a:endParaRPr>
          </a:p>
          <a:p>
            <a:pPr rtl="0">
              <a:spcBef>
                <a:spcPts val="0"/>
              </a:spcBef>
              <a:spcAft>
                <a:spcPts val="0"/>
              </a:spcAft>
            </a:pPr>
            <a:br>
              <a:rPr lang="en-US" sz="2000" b="0" dirty="0">
                <a:effectLst/>
                <a:highlight>
                  <a:srgbClr val="FFFFFF"/>
                </a:highlight>
                <a:latin typeface="Andale Mono" panose="020B0509000000000004" pitchFamily="49" charset="0"/>
              </a:rPr>
            </a:br>
            <a:endParaRPr lang="en-US" sz="2000" b="0" dirty="0">
              <a:effectLst/>
              <a:highlight>
                <a:srgbClr val="FFFFFF"/>
              </a:highlight>
              <a:latin typeface="Andale Mono" panose="020B0509000000000004" pitchFamily="49" charset="0"/>
            </a:endParaRPr>
          </a:p>
          <a:p>
            <a:r>
              <a:rPr lang="en-US" sz="2000" b="0" i="0" u="none" strike="noStrike" dirty="0">
                <a:solidFill>
                  <a:srgbClr val="795E26"/>
                </a:solidFill>
                <a:effectLst/>
                <a:latin typeface="Andale Mono" panose="020B0509000000000004" pitchFamily="49" charset="0"/>
              </a:rPr>
              <a:t>echo</a:t>
            </a:r>
            <a:r>
              <a:rPr lang="en-US" sz="2000" b="0" i="0" u="none" strike="noStrike" dirty="0">
                <a:solidFill>
                  <a:srgbClr val="3B3B3B"/>
                </a:solidFill>
                <a:effectLst/>
                <a:latin typeface="Andale Mono" panose="020B0509000000000004" pitchFamily="49" charset="0"/>
              </a:rPr>
              <a:t> </a:t>
            </a:r>
            <a:r>
              <a:rPr lang="en-US" sz="2000" b="0" i="0" u="none" strike="noStrike" dirty="0">
                <a:solidFill>
                  <a:srgbClr val="A31515"/>
                </a:solidFill>
                <a:effectLst/>
                <a:latin typeface="Andale Mono" panose="020B0509000000000004" pitchFamily="49" charset="0"/>
              </a:rPr>
              <a:t>"New binary identical"</a:t>
            </a:r>
            <a:endParaRPr lang="en-US" sz="2000" dirty="0">
              <a:latin typeface="Andale Mono" panose="020B0509000000000004" pitchFamily="49" charset="0"/>
            </a:endParaRPr>
          </a:p>
        </p:txBody>
      </p:sp>
    </p:spTree>
    <p:extLst>
      <p:ext uri="{BB962C8B-B14F-4D97-AF65-F5344CB8AC3E}">
        <p14:creationId xmlns:p14="http://schemas.microsoft.com/office/powerpoint/2010/main" val="2437537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ngled multi-colored wire">
            <a:extLst>
              <a:ext uri="{FF2B5EF4-FFF2-40B4-BE49-F238E27FC236}">
                <a16:creationId xmlns:a16="http://schemas.microsoft.com/office/drawing/2014/main" id="{D00FB6F9-BAD4-4D0A-5891-A49F65FC3D85}"/>
              </a:ext>
            </a:extLst>
          </p:cNvPr>
          <p:cNvPicPr>
            <a:picLocks noChangeAspect="1"/>
          </p:cNvPicPr>
          <p:nvPr/>
        </p:nvPicPr>
        <p:blipFill>
          <a:blip r:embed="rId2">
            <a:alphaModFix/>
          </a:blip>
          <a:stretch>
            <a:fillRect/>
          </a:stretch>
        </p:blipFill>
        <p:spPr>
          <a:xfrm>
            <a:off x="-1" y="-1292087"/>
            <a:ext cx="12231309" cy="8162649"/>
          </a:xfrm>
          <a:prstGeom prst="rect">
            <a:avLst/>
          </a:prstGeom>
          <a:effectLst>
            <a:outerShdw blurRad="50800" dist="50800" dir="5400000" algn="ctr" rotWithShape="0">
              <a:schemeClr val="bg1"/>
            </a:outerShdw>
          </a:effectLst>
        </p:spPr>
      </p:pic>
      <p:sp>
        <p:nvSpPr>
          <p:cNvPr id="12" name="Rounded Rectangle 11">
            <a:extLst>
              <a:ext uri="{FF2B5EF4-FFF2-40B4-BE49-F238E27FC236}">
                <a16:creationId xmlns:a16="http://schemas.microsoft.com/office/drawing/2014/main" id="{BE39BA6A-B60D-92E8-1719-C4A17C2123FD}"/>
              </a:ext>
            </a:extLst>
          </p:cNvPr>
          <p:cNvSpPr/>
          <p:nvPr/>
        </p:nvSpPr>
        <p:spPr>
          <a:xfrm>
            <a:off x="1133061" y="2961862"/>
            <a:ext cx="10220739" cy="2882346"/>
          </a:xfrm>
          <a:prstGeom prst="roundRect">
            <a:avLst/>
          </a:prstGeom>
          <a:solidFill>
            <a:srgbClr val="FFFFFF"/>
          </a:solidFill>
          <a:ln>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C970459-7E93-19AE-BE7D-A878D3D78A82}"/>
              </a:ext>
            </a:extLst>
          </p:cNvPr>
          <p:cNvSpPr>
            <a:spLocks noGrp="1"/>
          </p:cNvSpPr>
          <p:nvPr>
            <p:ph idx="1"/>
          </p:nvPr>
        </p:nvSpPr>
        <p:spPr>
          <a:xfrm>
            <a:off x="838200" y="3350935"/>
            <a:ext cx="10515600" cy="2493273"/>
          </a:xfrm>
        </p:spPr>
        <p:txBody>
          <a:bodyPr>
            <a:noAutofit/>
          </a:bodyPr>
          <a:lstStyle/>
          <a:p>
            <a:pPr marL="0" indent="0" algn="ctr">
              <a:buNone/>
            </a:pPr>
            <a:r>
              <a:rPr lang="en-US" sz="4000" b="1" dirty="0">
                <a:latin typeface="+mj-lt"/>
              </a:rPr>
              <a:t>I study legacy code and ways to work with it</a:t>
            </a:r>
          </a:p>
          <a:p>
            <a:pPr marL="0" indent="0" algn="ctr">
              <a:buNone/>
            </a:pPr>
            <a:endParaRPr lang="en-US" sz="4000" b="1" dirty="0">
              <a:latin typeface="+mj-lt"/>
            </a:endParaRPr>
          </a:p>
          <a:p>
            <a:pPr marL="0" indent="0" algn="ctr">
              <a:buNone/>
            </a:pPr>
            <a:r>
              <a:rPr lang="en-US" sz="4000" b="1" dirty="0">
                <a:latin typeface="+mj-lt"/>
              </a:rPr>
              <a:t>I test my methods on extreme examples</a:t>
            </a:r>
          </a:p>
        </p:txBody>
      </p:sp>
    </p:spTree>
    <p:extLst>
      <p:ext uri="{BB962C8B-B14F-4D97-AF65-F5344CB8AC3E}">
        <p14:creationId xmlns:p14="http://schemas.microsoft.com/office/powerpoint/2010/main" val="1606110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522513" y="0"/>
            <a:ext cx="4722587" cy="6786473"/>
          </a:xfrm>
          <a:prstGeom prst="rect">
            <a:avLst/>
          </a:prstGeom>
          <a:noFill/>
        </p:spPr>
        <p:txBody>
          <a:bodyPr wrap="square" rtlCol="0">
            <a:spAutoFit/>
          </a:bodyPr>
          <a:lstStyle/>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math.h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stdio.h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unistd.h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x, y, o,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b[1920];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p(n, c)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n--; x++)</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10 ? y += 80, x = o - 1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&gt;= 0    ? 80 &gt; x ? c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b[y + x] = c : 0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c(q, l, r)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*l, *r;</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while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&gt;=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yYrIxC</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KhE</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LXbj</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dOVsJ</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idOV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Yab</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qFywyv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{D"</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"ma\\A"</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Ztq?Lyw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&gt;e{|</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Zq</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&gt;Y\\</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gq</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tYBe</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{w"</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yvDZE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vBA</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"Lo&gt;}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KcqdYrWqKxzKtW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DXRwsfcUaT</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KXw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RsFwsFwsFw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zaqyaz|FmMpyaoyI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cuUw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{J"</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 6]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62 &gt;&gt;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_++ % 6 &amp;</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r[q]</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l[q])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99;</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return</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E(a)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a, y = 0, _ = 0; _ &lt; 1006;)</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[c(6,</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"cd\\a[g"</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fh</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8],</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"&amp;'()*+,-.1"</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[c(11,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"_ac[]\\</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YZi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jkm</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bd^efghXWlV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13]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34,</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main(</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z[1920], A = 0, B = 0,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puts(</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"[2J"</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 = sin(A), n = sin(B), g = cos(A), m = cos(B);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0; k &lt; 1840; k++)</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y = -k / 80 - 10, o = 41 + (k % 80 - 40) * 1.3 / y + n, N = A - 100.0 / 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b[k]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[o + N &amp; 1], z[k]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E(80 -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)(9 * B) % 250);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 = 0; 6.28 &gt; j; j += 0.07)</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 6.28 &gt;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0.02)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sin(</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cos(j), f = sin(j), h = d + 2,</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15 / (c * h * e + f * g + 5), l = cos(</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t = c * h * g - f * 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 40 + 2 * D * (l * h * m - t * n), y = 12 + D * (l * h * n + t * m),</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+ 80 * 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N = 8 * ((f * e - c * d * g) * m - c * d * e - f * g - l * d *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if</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&gt; z[o])</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z[o] = D, b[o]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[N &gt; 0 ? N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printf</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"H"</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1; 1841 &gt; k; k++)</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putchar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(k % 80 ? b[k] : 10);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0.053;</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 += 0.037;</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usleep</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(10000);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br>
              <a:rPr lang="en-US" sz="500" dirty="0">
                <a:latin typeface="Andale Mono" panose="020B0509000000000004" pitchFamily="49" charset="0"/>
                <a:cs typeface="Consolas" panose="020B0609020204030204" pitchFamily="49" charset="0"/>
              </a:rPr>
            </a:br>
            <a:endParaRPr lang="en-US" sz="500" dirty="0">
              <a:latin typeface="Andale Mono" panose="020B0509000000000004" pitchFamily="49" charset="0"/>
              <a:cs typeface="Consolas" panose="020B0609020204030204" pitchFamily="49" charset="0"/>
            </a:endParaRPr>
          </a:p>
        </p:txBody>
      </p:sp>
      <p:pic>
        <p:nvPicPr>
          <p:cNvPr id="5" name="Graphic 4" descr="Checkbox Checked with solid fill">
            <a:extLst>
              <a:ext uri="{FF2B5EF4-FFF2-40B4-BE49-F238E27FC236}">
                <a16:creationId xmlns:a16="http://schemas.microsoft.com/office/drawing/2014/main" id="{37A74671-DA13-53B7-D91F-980FFFDE0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6795" y="366697"/>
            <a:ext cx="803305" cy="803305"/>
          </a:xfrm>
          <a:prstGeom prst="rect">
            <a:avLst/>
          </a:prstGeom>
        </p:spPr>
      </p:pic>
      <p:sp>
        <p:nvSpPr>
          <p:cNvPr id="6" name="TextBox 5">
            <a:extLst>
              <a:ext uri="{FF2B5EF4-FFF2-40B4-BE49-F238E27FC236}">
                <a16:creationId xmlns:a16="http://schemas.microsoft.com/office/drawing/2014/main" id="{618047DA-ED21-F6C7-D460-2912DC732F59}"/>
              </a:ext>
            </a:extLst>
          </p:cNvPr>
          <p:cNvSpPr txBox="1"/>
          <p:nvPr/>
        </p:nvSpPr>
        <p:spPr>
          <a:xfrm>
            <a:off x="4508500" y="568295"/>
            <a:ext cx="1937298" cy="400110"/>
          </a:xfrm>
          <a:prstGeom prst="rect">
            <a:avLst/>
          </a:prstGeom>
          <a:noFill/>
        </p:spPr>
        <p:txBody>
          <a:bodyPr wrap="square" rtlCol="0">
            <a:spAutoFit/>
          </a:bodyPr>
          <a:lstStyle/>
          <a:p>
            <a:r>
              <a:rPr lang="en-US" sz="2000" dirty="0"/>
              <a:t>Binary identical</a:t>
            </a:r>
          </a:p>
        </p:txBody>
      </p:sp>
    </p:spTree>
    <p:extLst>
      <p:ext uri="{BB962C8B-B14F-4D97-AF65-F5344CB8AC3E}">
        <p14:creationId xmlns:p14="http://schemas.microsoft.com/office/powerpoint/2010/main" val="2360392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522513" y="0"/>
            <a:ext cx="9381980" cy="25022235"/>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math.h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stdio.h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unistd.h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x, y, o,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b[1920];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p(n, c)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n--; x++)</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10 ? y += 80, x = o - 1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b[y + x] = c : 0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c(q, l, r)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*l, *r;</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while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&gt;=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yYrIxC</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KhE</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LXbj</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dOVsJ</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idOV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Yab</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qFywyv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{D"</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"ma\\A"</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Ztq?Lyw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&gt;e{|</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Zq</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&gt;Y\\</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gq</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tYBe</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{w"</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yvDZE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vBA</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"Lo&gt;}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KcqdYrWqKxzKtW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DXRwsfcUaT</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KXw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RsFwsFwsFw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zaqyaz|FmMpyaoyI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cuUw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{J"</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 6]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62 &gt;&gt;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_++ % 6 &amp;</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r[q]</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l[q])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99;</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return</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E(a)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a, y = 0, _ = 0; _ &lt; 1006;)</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[c(6,</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"cd\\a[g"</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fh</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8],</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"&amp;'()*+,-.1"</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[c(11,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"_ac[]\\</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YZi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jkm</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bd^efghXWlV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13]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34,</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main(</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z[1920], A = 0, B = 0,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puts(</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"[2J"</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 = sin(A), n = sin(B), g = cos(A), m = cos(B);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0; k &lt; 1840; k++)</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y = -k / 80 - 10, o = 41 + (k % 80 - 40) * 1.3 / y + n, N = A - 100.0 / 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b[k]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[o + N &amp; 1], z[k]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E(80 -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)(9 * B) % 250);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 = 0; 6.28 &gt; j; j += 0.07)</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 6.28 &gt;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0.02)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sin(</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cos(j), f = sin(j), h = d + 2,</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15 / (c * h * e + f * g + 5), l = cos(</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t = c * h * g - f * 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 40 + 2 * D * (l * h * m - t * n), y = 12 + D * (l * h * n + t * m),</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+ 80 * 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N = 8 * ((f * e - c * d * g) * m - c * d * e - f * g - l * d *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if</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&gt; z[o])</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z[o] = D, b[o]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[N &gt; 0 ? N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printf</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"H"</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1; 1841 &gt; k; k++)</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putchar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(k % 80 ? b[k] : 10);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0.053;</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 += 0.037;</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usleep</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(10000);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br>
              <a:rPr lang="en-US" dirty="0">
                <a:latin typeface="Andale Mono" panose="020B0509000000000004" pitchFamily="49" charset="0"/>
                <a:cs typeface="Consolas" panose="020B0609020204030204" pitchFamily="49" charset="0"/>
              </a:rPr>
            </a:br>
            <a:endParaRPr lang="en-US" dirty="0">
              <a:latin typeface="Andale Mono" panose="020B0509000000000004" pitchFamily="49" charset="0"/>
              <a:cs typeface="Consolas" panose="020B0609020204030204" pitchFamily="49" charset="0"/>
            </a:endParaRPr>
          </a:p>
        </p:txBody>
      </p:sp>
    </p:spTree>
    <p:extLst>
      <p:ext uri="{BB962C8B-B14F-4D97-AF65-F5344CB8AC3E}">
        <p14:creationId xmlns:p14="http://schemas.microsoft.com/office/powerpoint/2010/main" val="5345411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600890" y="-17830799"/>
            <a:ext cx="9381980" cy="25022235"/>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math.h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stdio.h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unistd.h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x, y, o,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b[1920];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p(n, c)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n--; x++)</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10 ? y += 80, x = o - 1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b[y + x] = c : 0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c(q, l, r)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*l, *r;</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while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&gt;=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yYrIxC</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KhE</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LXbj</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dOVsJ</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idOV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Yab</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qFywyv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{D"</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"ma\\A"</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Ztq?Lyw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&gt;e{|</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Zq</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&gt;Y\\</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gq</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tYBe</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{w"</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yvDZE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vBA</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"Lo&gt;}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KcqdYrWqKxzKtW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DXRwsfcUaT</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KXw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RsFwsFwsFw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zaqyaz|FmMpyaoyI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cuUw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{J"</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 6]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62 &gt;&gt;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_++ % 6 &amp;</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r[q]</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l[q])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99;</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return</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E(a)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a, y = 0, _ = 0; _ &lt; 1006;)</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[c(6,</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"cd\\a[g"</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fh</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8],</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"&amp;'()*+,-.1"</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[c(11,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"_ac[]\\</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YZi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jkm</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bd^efghXWlV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13]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34,</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main(</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z[1920], A = 0, B = 0,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puts(</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"[2J"</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 = sin(A), n = sin(B), g = cos(A), m = cos(B);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0; k &lt; 1840; k++)</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y = -k / 80 - 10, o = 41 + (k % 80 - 40) * 1.3 / y + n, N = A - 100.0 / 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b[k]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[o + N &amp; 1], z[k]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E(80 -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)(9 * B) % 250);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 = 0; 6.28 &gt; j; j += 0.07)</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 6.28 &gt;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0.02)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sin(</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cos(j), f = sin(j), h = d + 2,</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15 / (c * h * e + f * g + 5), l = cos(</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t = c * h * g - f * 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 40 + 2 * D * (l * h * m - t * n), y = 12 + D * (l * h * n + t * m),</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+ 80 * 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N = 8 * ((f * e - c * d * g) * m - c * d * e - f * g - l * d *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if</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&gt; z[o])</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z[o] = D, b[o]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[N &gt; 0 ? N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printf</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"H"</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1; 1841 &gt; k; k++)</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putchar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(k % 80 ? b[k] : 10);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0.053;</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 += 0.037;</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usleep</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(10000);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br>
              <a:rPr lang="en-US" dirty="0">
                <a:latin typeface="Andale Mono" panose="020B0509000000000004" pitchFamily="49" charset="0"/>
                <a:cs typeface="Consolas" panose="020B0609020204030204" pitchFamily="49" charset="0"/>
              </a:rPr>
            </a:br>
            <a:endParaRPr lang="en-US" dirty="0">
              <a:latin typeface="Andale Mono" panose="020B0509000000000004" pitchFamily="49" charset="0"/>
              <a:cs typeface="Consolas" panose="020B0609020204030204" pitchFamily="49" charset="0"/>
            </a:endParaRPr>
          </a:p>
        </p:txBody>
      </p:sp>
    </p:spTree>
    <p:extLst>
      <p:ext uri="{BB962C8B-B14F-4D97-AF65-F5344CB8AC3E}">
        <p14:creationId xmlns:p14="http://schemas.microsoft.com/office/powerpoint/2010/main" val="208036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3970318"/>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p(</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n,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798382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3970318"/>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p(</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n,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
        <p:nvSpPr>
          <p:cNvPr id="3" name="Rounded Rectangular Callout 2">
            <a:extLst>
              <a:ext uri="{FF2B5EF4-FFF2-40B4-BE49-F238E27FC236}">
                <a16:creationId xmlns:a16="http://schemas.microsoft.com/office/drawing/2014/main" id="{AD930F9E-0A55-1F17-91AC-D184F2A47136}"/>
              </a:ext>
            </a:extLst>
          </p:cNvPr>
          <p:cNvSpPr/>
          <p:nvPr/>
        </p:nvSpPr>
        <p:spPr>
          <a:xfrm>
            <a:off x="4060820" y="342900"/>
            <a:ext cx="7080469" cy="1714500"/>
          </a:xfrm>
          <a:prstGeom prst="wedgeRoundRectCallout">
            <a:avLst/>
          </a:prstGeom>
          <a:solidFill>
            <a:schemeClr val="accent6">
              <a:alpha val="15037"/>
            </a:schemeClr>
          </a:solidFill>
          <a:scene3d>
            <a:camera prst="orthographicFront">
              <a:rot lat="0" lon="10800000" rev="0"/>
            </a:camera>
            <a:lightRig rig="threePt" dir="t"/>
          </a:scene3d>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972456-38D2-220E-E957-7F298CD08323}"/>
              </a:ext>
            </a:extLst>
          </p:cNvPr>
          <p:cNvSpPr txBox="1"/>
          <p:nvPr/>
        </p:nvSpPr>
        <p:spPr>
          <a:xfrm>
            <a:off x="4379301" y="534308"/>
            <a:ext cx="6904863" cy="1200329"/>
          </a:xfrm>
          <a:prstGeom prst="rect">
            <a:avLst/>
          </a:prstGeom>
          <a:noFill/>
        </p:spPr>
        <p:txBody>
          <a:bodyPr wrap="square" rtlCol="0">
            <a:spAutoFit/>
          </a:bodyPr>
          <a:lstStyle/>
          <a:p>
            <a:pPr rtl="0" fontAlgn="base">
              <a:spcBef>
                <a:spcPts val="200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Rename function: </a:t>
            </a:r>
            <a:r>
              <a:rPr lang="en-US" sz="1800" b="1" i="0" u="none" strike="noStrike" dirty="0">
                <a:solidFill>
                  <a:srgbClr val="000000"/>
                </a:solidFill>
                <a:effectLst/>
                <a:latin typeface="Roboto" panose="02000000000000000000" pitchFamily="2" charset="0"/>
              </a:rPr>
              <a:t>p → </a:t>
            </a:r>
            <a:r>
              <a:rPr lang="en-US" sz="1800" b="1" i="0" u="none" strike="noStrike" dirty="0" err="1">
                <a:solidFill>
                  <a:srgbClr val="000000"/>
                </a:solidFill>
                <a:effectLst/>
                <a:latin typeface="Roboto" panose="02000000000000000000" pitchFamily="2" charset="0"/>
              </a:rPr>
              <a:t>render_glyph</a:t>
            </a:r>
            <a:endParaRPr lang="en-US" sz="18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Rename variable or parameter: </a:t>
            </a:r>
            <a:r>
              <a:rPr lang="en-US" sz="1800" b="1" i="0" u="none" strike="noStrike" dirty="0">
                <a:solidFill>
                  <a:srgbClr val="000000"/>
                </a:solidFill>
                <a:effectLst/>
                <a:latin typeface="Roboto" panose="02000000000000000000" pitchFamily="2" charset="0"/>
              </a:rPr>
              <a:t>n, c → </a:t>
            </a:r>
            <a:r>
              <a:rPr lang="en-US" sz="1800" b="1" i="0" u="none" strike="noStrike" dirty="0" err="1">
                <a:solidFill>
                  <a:srgbClr val="000000"/>
                </a:solidFill>
                <a:effectLst/>
                <a:latin typeface="Roboto" panose="02000000000000000000" pitchFamily="2" charset="0"/>
              </a:rPr>
              <a:t>num_glyphs</a:t>
            </a:r>
            <a:r>
              <a:rPr lang="en-US" sz="1800" b="1" i="0" u="none" strike="noStrike" dirty="0">
                <a:solidFill>
                  <a:srgbClr val="000000"/>
                </a:solidFill>
                <a:effectLst/>
                <a:latin typeface="Roboto" panose="02000000000000000000" pitchFamily="2" charset="0"/>
              </a:rPr>
              <a:t>, </a:t>
            </a:r>
            <a:r>
              <a:rPr lang="en-US" sz="1800" b="1" i="0" u="none" strike="noStrike" dirty="0" err="1">
                <a:solidFill>
                  <a:srgbClr val="000000"/>
                </a:solidFill>
                <a:effectLst/>
                <a:latin typeface="Roboto" panose="02000000000000000000" pitchFamily="2" charset="0"/>
              </a:rPr>
              <a:t>glyph_char</a:t>
            </a:r>
            <a:endParaRPr lang="en-US" sz="18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Extract function: Inline ternary operator, extract as separate function named 	</a:t>
            </a:r>
            <a:r>
              <a:rPr lang="en-US" sz="1800" b="1" i="0" u="none" strike="noStrike" dirty="0" err="1">
                <a:effectLst/>
                <a:latin typeface="Courier New" panose="02070309020205020404" pitchFamily="49" charset="0"/>
              </a:rPr>
              <a:t>write_to_buffer</a:t>
            </a:r>
            <a:endParaRPr lang="en-US" sz="1800" b="1" i="0" u="none" strike="noStrike" dirty="0">
              <a:effectLst/>
              <a:latin typeface="Roboto" panose="02000000000000000000" pitchFamily="2" charset="0"/>
            </a:endParaRPr>
          </a:p>
        </p:txBody>
      </p:sp>
      <p:pic>
        <p:nvPicPr>
          <p:cNvPr id="6" name="Picture 2" descr="ChatGPT Logo PNG With Transparent Background">
            <a:extLst>
              <a:ext uri="{FF2B5EF4-FFF2-40B4-BE49-F238E27FC236}">
                <a16:creationId xmlns:a16="http://schemas.microsoft.com/office/drawing/2014/main" id="{2867AD7D-4F20-FFA2-B0F1-969C91B58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662" y="2481367"/>
            <a:ext cx="2953407" cy="8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183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3970318"/>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3B3B3B"/>
                </a:solidFill>
                <a:effectLst/>
                <a:highlight>
                  <a:srgbClr val="D6F2FF"/>
                </a:highlight>
                <a:latin typeface="Andale Mono" panose="020B0509000000000004" pitchFamily="49" charset="0"/>
              </a:rPr>
              <a:t>p</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n,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pic>
        <p:nvPicPr>
          <p:cNvPr id="9" name="Picture 8" descr="A screenshot of a cell phone&#10;&#10;Description automatically generated">
            <a:extLst>
              <a:ext uri="{FF2B5EF4-FFF2-40B4-BE49-F238E27FC236}">
                <a16:creationId xmlns:a16="http://schemas.microsoft.com/office/drawing/2014/main" id="{2497B7D9-B3E3-A257-5851-5C918DC28334}"/>
              </a:ext>
            </a:extLst>
          </p:cNvPr>
          <p:cNvPicPr>
            <a:picLocks noChangeAspect="1"/>
          </p:cNvPicPr>
          <p:nvPr/>
        </p:nvPicPr>
        <p:blipFill rotWithShape="1">
          <a:blip r:embed="rId2"/>
          <a:srcRect l="1270" t="408" r="1139" b="28550"/>
          <a:stretch/>
        </p:blipFill>
        <p:spPr>
          <a:xfrm>
            <a:off x="1079444" y="3311600"/>
            <a:ext cx="2999374" cy="4664507"/>
          </a:xfrm>
          <a:prstGeom prst="rect">
            <a:avLst/>
          </a:prstGeom>
          <a:effectLst>
            <a:outerShdw blurRad="50800" dist="38100" dir="480000" sx="100246" sy="100246" algn="tl" rotWithShape="0">
              <a:prstClr val="black">
                <a:alpha val="19935"/>
              </a:prstClr>
            </a:outerShdw>
            <a:softEdge rad="17616"/>
          </a:effectLst>
        </p:spPr>
      </p:pic>
      <p:pic>
        <p:nvPicPr>
          <p:cNvPr id="1026" name="Picture 2" descr="upload.wikimedia.org/wikipedia/commons/6/62/Clion....">
            <a:extLst>
              <a:ext uri="{FF2B5EF4-FFF2-40B4-BE49-F238E27FC236}">
                <a16:creationId xmlns:a16="http://schemas.microsoft.com/office/drawing/2014/main" id="{F4EE46FB-BD80-A583-B005-78AE306D3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9369" y="970691"/>
            <a:ext cx="1181100" cy="1181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BA3F0B4-97AF-8FFD-E338-971EEDE0C68C}"/>
              </a:ext>
            </a:extLst>
          </p:cNvPr>
          <p:cNvSpPr txBox="1"/>
          <p:nvPr/>
        </p:nvSpPr>
        <p:spPr>
          <a:xfrm>
            <a:off x="8114630" y="2507541"/>
            <a:ext cx="3798277" cy="523220"/>
          </a:xfrm>
          <a:prstGeom prst="rect">
            <a:avLst/>
          </a:prstGeom>
          <a:noFill/>
        </p:spPr>
        <p:txBody>
          <a:bodyPr wrap="square" rtlCol="0">
            <a:spAutoFit/>
          </a:bodyPr>
          <a:lstStyle/>
          <a:p>
            <a:r>
              <a:rPr lang="en-US" sz="2800" dirty="0" err="1"/>
              <a:t>CLion</a:t>
            </a:r>
            <a:r>
              <a:rPr lang="en-US" sz="2800" dirty="0"/>
              <a:t> IDE by JetBrains</a:t>
            </a:r>
          </a:p>
        </p:txBody>
      </p:sp>
    </p:spTree>
    <p:extLst>
      <p:ext uri="{BB962C8B-B14F-4D97-AF65-F5344CB8AC3E}">
        <p14:creationId xmlns:p14="http://schemas.microsoft.com/office/powerpoint/2010/main" val="1677061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3970318"/>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n,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EDAA4016-F0FE-C6E1-4428-58D1F6B28903}"/>
              </a:ext>
            </a:extLst>
          </p:cNvPr>
          <p:cNvGraphicFramePr>
            <a:graphicFrameLocks noGrp="1"/>
          </p:cNvGraphicFramePr>
          <p:nvPr/>
        </p:nvGraphicFramePr>
        <p:xfrm>
          <a:off x="8125097" y="-1"/>
          <a:ext cx="4066903" cy="132375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t>Step</a:t>
                      </a:r>
                    </a:p>
                  </a:txBody>
                  <a:tcPr/>
                </a:tc>
                <a:tc>
                  <a:txBody>
                    <a:bodyPr/>
                    <a:lstStyle/>
                    <a:p>
                      <a:r>
                        <a:rPr lang="en-US" dirty="0"/>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p -&gt; </a:t>
                      </a:r>
                      <a:r>
                        <a:rPr lang="en-US" dirty="0" err="1">
                          <a:latin typeface="Andale Mono" panose="020B0509000000000004" pitchFamily="49" charset="0"/>
                          <a:cs typeface="Consolas" panose="020B0609020204030204" pitchFamily="49" charset="0"/>
                        </a:rPr>
                        <a:t>render_glyph</a:t>
                      </a:r>
                      <a:endParaRPr lang="en-US" dirty="0">
                        <a:latin typeface="Andale Mono" panose="020B0509000000000004" pitchFamily="49" charset="0"/>
                        <a:cs typeface="Consolas" panose="020B0609020204030204" pitchFamily="49" charset="0"/>
                      </a:endParaRPr>
                    </a:p>
                  </a:txBody>
                  <a:tcPr/>
                </a:tc>
                <a:tc>
                  <a:txBody>
                    <a:bodyPr/>
                    <a:lstStyle/>
                    <a:p>
                      <a:r>
                        <a:rPr lang="en-US" dirty="0"/>
                        <a:t>Approval Tests</a:t>
                      </a:r>
                    </a:p>
                  </a:txBody>
                  <a:tcPr/>
                </a:tc>
                <a:extLst>
                  <a:ext uri="{0D108BD9-81ED-4DB2-BD59-A6C34878D82A}">
                    <a16:rowId xmlns:a16="http://schemas.microsoft.com/office/drawing/2014/main" val="2379754466"/>
                  </a:ext>
                </a:extLst>
              </a:tr>
            </a:tbl>
          </a:graphicData>
        </a:graphic>
      </p:graphicFrame>
      <p:pic>
        <p:nvPicPr>
          <p:cNvPr id="4" name="Graphic 3" descr="Checkbox Checked with solid fill">
            <a:extLst>
              <a:ext uri="{FF2B5EF4-FFF2-40B4-BE49-F238E27FC236}">
                <a16:creationId xmlns:a16="http://schemas.microsoft.com/office/drawing/2014/main" id="{2ADB2EE0-0865-943D-B040-D3971EF19D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4358" y="1537795"/>
            <a:ext cx="803305" cy="803305"/>
          </a:xfrm>
          <a:prstGeom prst="rect">
            <a:avLst/>
          </a:prstGeom>
        </p:spPr>
      </p:pic>
      <p:sp>
        <p:nvSpPr>
          <p:cNvPr id="5" name="TextBox 4">
            <a:extLst>
              <a:ext uri="{FF2B5EF4-FFF2-40B4-BE49-F238E27FC236}">
                <a16:creationId xmlns:a16="http://schemas.microsoft.com/office/drawing/2014/main" id="{35AB5692-43D1-42F2-95E3-B46A8F7A7214}"/>
              </a:ext>
            </a:extLst>
          </p:cNvPr>
          <p:cNvSpPr txBox="1"/>
          <p:nvPr/>
        </p:nvSpPr>
        <p:spPr>
          <a:xfrm>
            <a:off x="9366063" y="1739393"/>
            <a:ext cx="1937298" cy="400110"/>
          </a:xfrm>
          <a:prstGeom prst="rect">
            <a:avLst/>
          </a:prstGeom>
          <a:noFill/>
        </p:spPr>
        <p:txBody>
          <a:bodyPr wrap="square" rtlCol="0">
            <a:spAutoFit/>
          </a:bodyPr>
          <a:lstStyle/>
          <a:p>
            <a:r>
              <a:rPr lang="en-US" sz="2000" dirty="0"/>
              <a:t>Tests pass</a:t>
            </a:r>
          </a:p>
        </p:txBody>
      </p:sp>
    </p:spTree>
    <p:extLst>
      <p:ext uri="{BB962C8B-B14F-4D97-AF65-F5344CB8AC3E}">
        <p14:creationId xmlns:p14="http://schemas.microsoft.com/office/powerpoint/2010/main" val="6269104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4247317"/>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x &gt;= 0 ? 80 &gt;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DCFC990C-5A65-FA85-8D8E-9246ED33E18A}"/>
              </a:ext>
            </a:extLst>
          </p:cNvPr>
          <p:cNvGraphicFramePr>
            <a:graphicFrameLocks noGrp="1"/>
          </p:cNvGraphicFramePr>
          <p:nvPr>
            <p:extLst>
              <p:ext uri="{D42A27DB-BD31-4B8C-83A1-F6EECF244321}">
                <p14:modId xmlns:p14="http://schemas.microsoft.com/office/powerpoint/2010/main" val="3491236594"/>
              </p:ext>
            </p:extLst>
          </p:nvPr>
        </p:nvGraphicFramePr>
        <p:xfrm>
          <a:off x="8125097" y="-1"/>
          <a:ext cx="4066903" cy="251247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latin typeface="+mn-lt"/>
                        </a:rPr>
                        <a:t>2 Steps</a:t>
                      </a:r>
                    </a:p>
                  </a:txBody>
                  <a:tcPr/>
                </a:tc>
                <a:tc>
                  <a:txBody>
                    <a:bodyPr/>
                    <a:lstStyle/>
                    <a:p>
                      <a:r>
                        <a:rPr lang="en-US" dirty="0">
                          <a:latin typeface="+mn-lt"/>
                        </a:rPr>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Rename param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n -&gt; </a:t>
                      </a:r>
                      <a:r>
                        <a:rPr lang="en-US" dirty="0" err="1">
                          <a:latin typeface="+mn-lt"/>
                          <a:cs typeface="Consolas" panose="020B0609020204030204" pitchFamily="49" charset="0"/>
                        </a:rPr>
                        <a:t>num_glyphs</a:t>
                      </a:r>
                      <a:endParaRPr lang="en-US" dirty="0">
                        <a:latin typeface="+mn-lt"/>
                        <a:cs typeface="Consolas" panose="020B0609020204030204" pitchFamily="49" charset="0"/>
                      </a:endParaRPr>
                    </a:p>
                  </a:txBody>
                  <a:tcPr/>
                </a:tc>
                <a:tc>
                  <a:txBody>
                    <a:bodyPr/>
                    <a:lstStyle/>
                    <a:p>
                      <a:r>
                        <a:rPr lang="en-US" dirty="0">
                          <a:latin typeface="+mn-lt"/>
                        </a:rPr>
                        <a:t>Approval Tests</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param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c -&gt; </a:t>
                      </a:r>
                      <a:r>
                        <a:rPr lang="en-US" dirty="0" err="1">
                          <a:latin typeface="+mn-lt"/>
                          <a:cs typeface="Consolas" panose="020B0609020204030204" pitchFamily="49" charset="0"/>
                        </a:rPr>
                        <a:t>glyph_char</a:t>
                      </a:r>
                      <a:endParaRPr lang="en-US" dirty="0">
                        <a:latin typeface="+mn-lt"/>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cs typeface="Consolas" panose="020B0609020204030204" pitchFamily="49" charset="0"/>
                      </a:endParaRPr>
                    </a:p>
                  </a:txBody>
                  <a:tcPr/>
                </a:tc>
                <a:tc>
                  <a:txBody>
                    <a:bodyPr/>
                    <a:lstStyle/>
                    <a:p>
                      <a:r>
                        <a:rPr lang="en-US" dirty="0">
                          <a:latin typeface="+mn-lt"/>
                        </a:rPr>
                        <a:t>Approval Tests</a:t>
                      </a:r>
                    </a:p>
                  </a:txBody>
                  <a:tcPr/>
                </a:tc>
                <a:extLst>
                  <a:ext uri="{0D108BD9-81ED-4DB2-BD59-A6C34878D82A}">
                    <a16:rowId xmlns:a16="http://schemas.microsoft.com/office/drawing/2014/main" val="1198064755"/>
                  </a:ext>
                </a:extLst>
              </a:tr>
            </a:tbl>
          </a:graphicData>
        </a:graphic>
      </p:graphicFrame>
    </p:spTree>
    <p:extLst>
      <p:ext uri="{BB962C8B-B14F-4D97-AF65-F5344CB8AC3E}">
        <p14:creationId xmlns:p14="http://schemas.microsoft.com/office/powerpoint/2010/main" val="22724022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4247317"/>
          </a:xfrm>
          <a:prstGeom prst="rect">
            <a:avLst/>
          </a:prstGeom>
          <a:noFill/>
        </p:spPr>
        <p:txBody>
          <a:bodyPr wrap="square" rtlCol="0">
            <a:spAutoFit/>
          </a:bodyPr>
          <a:lstStyle/>
          <a:p>
            <a:pPr rtl="0">
              <a:spcBef>
                <a:spcPts val="0"/>
              </a:spcBef>
              <a:spcAft>
                <a:spcPts val="0"/>
              </a:spcAft>
            </a:pPr>
            <a:endParaRPr lang="en-US" sz="180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_, x, y, offset,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 y += 80, x = offset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x &gt;= 0 ? 80 &gt;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B6273104-8C73-8414-5648-B3AA2B3C6113}"/>
              </a:ext>
            </a:extLst>
          </p:cNvPr>
          <p:cNvGraphicFramePr>
            <a:graphicFrameLocks noGrp="1"/>
          </p:cNvGraphicFramePr>
          <p:nvPr>
            <p:extLst>
              <p:ext uri="{D42A27DB-BD31-4B8C-83A1-F6EECF244321}">
                <p14:modId xmlns:p14="http://schemas.microsoft.com/office/powerpoint/2010/main" val="1753396629"/>
              </p:ext>
            </p:extLst>
          </p:nvPr>
        </p:nvGraphicFramePr>
        <p:xfrm>
          <a:off x="8125097" y="-1"/>
          <a:ext cx="4066903" cy="251247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latin typeface="+mn-lt"/>
                        </a:rPr>
                        <a:t>2 Steps</a:t>
                      </a:r>
                    </a:p>
                  </a:txBody>
                  <a:tcPr/>
                </a:tc>
                <a:tc>
                  <a:txBody>
                    <a:bodyPr/>
                    <a:lstStyle/>
                    <a:p>
                      <a:r>
                        <a:rPr lang="en-US" dirty="0">
                          <a:latin typeface="+mn-lt"/>
                        </a:rPr>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Rename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o -&gt; offset</a:t>
                      </a:r>
                    </a:p>
                  </a:txBody>
                  <a:tcPr/>
                </a:tc>
                <a:tc>
                  <a:txBody>
                    <a:bodyPr/>
                    <a:lstStyle/>
                    <a:p>
                      <a:r>
                        <a:rPr lang="en-US" dirty="0">
                          <a:latin typeface="+mn-lt"/>
                        </a:rPr>
                        <a:t>Approval Tests</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Add loop braces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[clang-tidy]</a:t>
                      </a:r>
                    </a:p>
                  </a:txBody>
                  <a:tcPr/>
                </a:tc>
                <a:tc>
                  <a:txBody>
                    <a:bodyPr/>
                    <a:lstStyle/>
                    <a:p>
                      <a:r>
                        <a:rPr lang="en-US" dirty="0">
                          <a:latin typeface="+mn-lt"/>
                        </a:rPr>
                        <a:t>Approval Tests</a:t>
                      </a:r>
                    </a:p>
                  </a:txBody>
                  <a:tcPr/>
                </a:tc>
                <a:extLst>
                  <a:ext uri="{0D108BD9-81ED-4DB2-BD59-A6C34878D82A}">
                    <a16:rowId xmlns:a16="http://schemas.microsoft.com/office/drawing/2014/main" val="1198064755"/>
                  </a:ext>
                </a:extLst>
              </a:tr>
            </a:tbl>
          </a:graphicData>
        </a:graphic>
      </p:graphicFrame>
    </p:spTree>
    <p:extLst>
      <p:ext uri="{BB962C8B-B14F-4D97-AF65-F5344CB8AC3E}">
        <p14:creationId xmlns:p14="http://schemas.microsoft.com/office/powerpoint/2010/main" val="3770975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5632311"/>
          </a:xfrm>
          <a:prstGeom prst="rect">
            <a:avLst/>
          </a:prstGeom>
          <a:noFill/>
        </p:spPr>
        <p:txBody>
          <a:bodyPr wrap="square" rtlCol="0">
            <a:spAutoFit/>
          </a:bodyPr>
          <a:lstStyle/>
          <a:p>
            <a:pPr rtl="0">
              <a:spcBef>
                <a:spcPts val="0"/>
              </a:spcBef>
              <a:spcAft>
                <a:spcPts val="0"/>
              </a:spcAft>
            </a:pPr>
            <a:endParaRPr lang="en-US" sz="180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str_idx</a:t>
            </a:r>
            <a:r>
              <a:rPr lang="en-US" sz="1800" i="0" u="none" strike="noStrike" dirty="0">
                <a:solidFill>
                  <a:srgbClr val="3B3B3B"/>
                </a:solidFill>
                <a:effectLst/>
                <a:highlight>
                  <a:srgbClr val="FFFFFF"/>
                </a:highlight>
                <a:latin typeface="Andale Mono" panose="020B0509000000000004" pitchFamily="49" charset="0"/>
              </a:rPr>
              <a:t>, x, y, offset,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80;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 offset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0000FF"/>
                </a:solidFill>
                <a:effectLst/>
                <a:highlight>
                  <a:srgbClr val="FFFFFF"/>
                </a:highlight>
                <a:latin typeface="Andale Mono" panose="020B0509000000000004" pitchFamily="49" charset="0"/>
              </a:rPr>
              <a:t>else</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(x &gt;= 0 &amp;&amp; 80 &gt; x &amp;&amp;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b[y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6C479AC5-EBC6-E9DF-AC83-5102C69B854C}"/>
              </a:ext>
            </a:extLst>
          </p:cNvPr>
          <p:cNvGraphicFramePr>
            <a:graphicFrameLocks noGrp="1"/>
          </p:cNvGraphicFramePr>
          <p:nvPr>
            <p:extLst>
              <p:ext uri="{D42A27DB-BD31-4B8C-83A1-F6EECF244321}">
                <p14:modId xmlns:p14="http://schemas.microsoft.com/office/powerpoint/2010/main" val="1066648228"/>
              </p:ext>
            </p:extLst>
          </p:nvPr>
        </p:nvGraphicFramePr>
        <p:xfrm>
          <a:off x="8125097" y="-1"/>
          <a:ext cx="4066903" cy="2144511"/>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t>2 Steps</a:t>
                      </a:r>
                    </a:p>
                  </a:txBody>
                  <a:tcPr/>
                </a:tc>
                <a:tc>
                  <a:txBody>
                    <a:bodyPr/>
                    <a:lstStyle/>
                    <a:p>
                      <a:r>
                        <a:rPr lang="en-US" dirty="0"/>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_ -&gt; </a:t>
                      </a:r>
                      <a:r>
                        <a:rPr lang="en-US" dirty="0" err="1">
                          <a:latin typeface="Andale Mono" panose="020B0509000000000004" pitchFamily="49" charset="0"/>
                          <a:cs typeface="Consolas" panose="020B0609020204030204" pitchFamily="49" charset="0"/>
                        </a:rPr>
                        <a:t>str_idx</a:t>
                      </a:r>
                      <a:endParaRPr lang="en-US" dirty="0">
                        <a:latin typeface="Andale Mono" panose="020B0509000000000004" pitchFamily="49" charset="0"/>
                        <a:cs typeface="Consolas" panose="020B0609020204030204" pitchFamily="49" charset="0"/>
                      </a:endParaRPr>
                    </a:p>
                  </a:txBody>
                  <a:tcPr/>
                </a:tc>
                <a:tc>
                  <a:txBody>
                    <a:bodyPr/>
                    <a:lstStyle/>
                    <a:p>
                      <a:r>
                        <a:rPr lang="en-US" dirty="0"/>
                        <a:t>Approval Tests</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Andale Mono" panose="020B0509000000000004" pitchFamily="49" charset="0"/>
                          <a:cs typeface="Consolas" panose="020B0609020204030204" pitchFamily="49"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Ternary to if</a:t>
                      </a:r>
                    </a:p>
                  </a:txBody>
                  <a:tcPr/>
                </a:tc>
                <a:tc>
                  <a:txBody>
                    <a:bodyPr/>
                    <a:lstStyle/>
                    <a:p>
                      <a:r>
                        <a:rPr lang="en-US" dirty="0"/>
                        <a:t>Approval Tests</a:t>
                      </a:r>
                    </a:p>
                  </a:txBody>
                  <a:tcPr/>
                </a:tc>
                <a:extLst>
                  <a:ext uri="{0D108BD9-81ED-4DB2-BD59-A6C34878D82A}">
                    <a16:rowId xmlns:a16="http://schemas.microsoft.com/office/drawing/2014/main" val="1198064755"/>
                  </a:ext>
                </a:extLst>
              </a:tr>
            </a:tbl>
          </a:graphicData>
        </a:graphic>
      </p:graphicFrame>
    </p:spTree>
    <p:extLst>
      <p:ext uri="{BB962C8B-B14F-4D97-AF65-F5344CB8AC3E}">
        <p14:creationId xmlns:p14="http://schemas.microsoft.com/office/powerpoint/2010/main" val="256460590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6411DF-E58E-EA3A-CAFA-C32E31E6E46D}"/>
              </a:ext>
            </a:extLst>
          </p:cNvPr>
          <p:cNvSpPr txBox="1"/>
          <p:nvPr/>
        </p:nvSpPr>
        <p:spPr>
          <a:xfrm>
            <a:off x="2879835" y="0"/>
            <a:ext cx="7851227" cy="7417415"/>
          </a:xfrm>
          <a:prstGeom prst="rect">
            <a:avLst/>
          </a:prstGeom>
          <a:noFill/>
        </p:spPr>
        <p:txBody>
          <a:bodyPr wrap="square" rtlCol="0">
            <a:spAutoFit/>
          </a:bodyPr>
          <a:lstStyle/>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a:t>
            </a:r>
            <a:r>
              <a:rPr lang="en-US" sz="1400" i="0" u="none" strike="noStrike" dirty="0" err="1">
                <a:solidFill>
                  <a:srgbClr val="3B3B3B"/>
                </a:solidFill>
                <a:effectLst/>
                <a:highlight>
                  <a:srgbClr val="FFFFFF"/>
                </a:highlight>
                <a:latin typeface="Courier New" panose="02070309020205020404" pitchFamily="49" charset="0"/>
              </a:rPr>
              <a:t>x,y,o</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N;</a:t>
            </a:r>
            <a:r>
              <a:rPr lang="en-US" sz="1400" i="0" u="none" strike="noStrike" dirty="0" err="1">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       b[1920]       ;p(</a:t>
            </a:r>
            <a:r>
              <a:rPr lang="en-US" sz="1400" i="0" u="none" strike="noStrike" dirty="0" err="1">
                <a:solidFill>
                  <a:srgbClr val="3B3B3B"/>
                </a:solidFill>
                <a:effectLst/>
                <a:highlight>
                  <a:srgbClr val="FFFFFF"/>
                </a:highlight>
                <a:latin typeface="Courier New" panose="02070309020205020404" pitchFamily="49" charset="0"/>
              </a:rPr>
              <a:t>n,c</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(;n       --;x++)       c==10?y       +=80,x=</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o-1:x&gt;=       0?80&gt;x?             c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?b</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y+x</a:t>
            </a:r>
            <a:r>
              <a:rPr lang="en-US" sz="1400" i="0" u="none" strike="noStrike" dirty="0">
                <a:solidFill>
                  <a:srgbClr val="3B3B3B"/>
                </a:solidFill>
                <a:effectLst/>
                <a:highlight>
                  <a:srgbClr val="FFFFFF"/>
                </a:highlight>
                <a:latin typeface="Courier New" panose="02070309020205020404" pitchFamily="49" charset="0"/>
              </a:rPr>
              <a:t>]=c       :0:                         0:0;}c(</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q,l,r</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*l,*r;{</a:t>
            </a:r>
            <a:r>
              <a:rPr lang="en-US" sz="1400" i="0" u="none" strike="noStrike" dirty="0">
                <a:solidFill>
                  <a:srgbClr val="0000FF"/>
                </a:solidFill>
                <a:effectLst/>
                <a:highlight>
                  <a:srgbClr val="FFFFFF"/>
                </a:highlight>
                <a:latin typeface="Courier New" panose="02070309020205020404" pitchFamily="49" charset="0"/>
              </a:rPr>
              <a:t>while</a:t>
            </a:r>
            <a:r>
              <a:rPr lang="en-US" sz="1400" i="0" u="none" strike="noStrike" dirty="0">
                <a:solidFill>
                  <a:srgbClr val="3B3B3B"/>
                </a:solidFill>
                <a:effectLst/>
                <a:highlight>
                  <a:srgbClr val="FFFFFF"/>
                </a:highlight>
                <a:latin typeface="Courier New" panose="02070309020205020404" pitchFamily="49" charset="0"/>
              </a:rPr>
              <a:t>             (q&gt;=0)q</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yYrIxC</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err="1">
                <a:solidFill>
                  <a:srgbClr val="A31515"/>
                </a:solidFill>
                <a:effectLst/>
                <a:highlight>
                  <a:srgbClr val="FFFFFF"/>
                </a:highlight>
                <a:latin typeface="Courier New" panose="02070309020205020404" pitchFamily="49" charset="0"/>
              </a:rPr>
              <a:t>KhE</a:t>
            </a:r>
            <a:r>
              <a:rPr lang="en-US" sz="1400" i="0" u="none" strike="noStrike" dirty="0">
                <a:solidFill>
                  <a:srgbClr val="A31515"/>
                </a:solidFill>
                <a:effectLst/>
                <a:highlight>
                  <a:srgbClr val="FFFFFF"/>
                </a:highlight>
                <a:latin typeface="Courier New" panose="02070309020205020404" pitchFamily="49" charset="0"/>
              </a:rPr>
              <a:t>&gt;[|</a:t>
            </a:r>
            <a:r>
              <a:rPr lang="en-US" sz="1400" i="0" u="none" strike="noStrike" dirty="0" err="1">
                <a:solidFill>
                  <a:srgbClr val="A31515"/>
                </a:solidFill>
                <a:effectLst/>
                <a:highlight>
                  <a:srgbClr val="FFFFFF"/>
                </a:highlight>
                <a:latin typeface="Courier New" panose="02070309020205020404" pitchFamily="49" charset="0"/>
              </a:rPr>
              <a:t>LXbj</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dOVsJ</a:t>
            </a:r>
            <a:r>
              <a:rPr lang="en-US" sz="1400" i="0" u="none" strike="noStrike" dirty="0">
                <a:solidFill>
                  <a:srgbClr val="A31515"/>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idOV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Yab</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qFywyv</a:t>
            </a:r>
            <a:r>
              <a:rPr lang="en-US" sz="1400" i="0" u="none" strike="noStrike" dirty="0">
                <a:solidFill>
                  <a:srgbClr val="A31515"/>
                </a:solidFill>
                <a:effectLst/>
                <a:highlight>
                  <a:srgbClr val="FFFFFF"/>
                </a:highlight>
                <a:latin typeface="Courier New" panose="02070309020205020404" pitchFamily="49" charset="0"/>
              </a:rPr>
              <a:t>{D"</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"ma\\A"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Ztq?Lyw</a:t>
            </a:r>
            <a:r>
              <a:rPr lang="en-US" sz="1400" i="0" u="none" strike="noStrike" dirty="0">
                <a:solidFill>
                  <a:srgbClr val="A31515"/>
                </a:solidFill>
                <a:effectLst/>
                <a:highlight>
                  <a:srgbClr val="FFFFFF"/>
                </a:highlight>
                <a:latin typeface="Courier New" panose="02070309020205020404" pitchFamily="49" charset="0"/>
              </a:rPr>
              <a:t>&gt;e{|</a:t>
            </a:r>
            <a:r>
              <a:rPr lang="en-US" sz="1400" i="0" u="none" strike="noStrike" dirty="0" err="1">
                <a:solidFill>
                  <a:srgbClr val="A31515"/>
                </a:solidFill>
                <a:effectLst/>
                <a:highlight>
                  <a:srgbClr val="FFFFFF"/>
                </a:highlight>
                <a:latin typeface="Courier New" panose="02070309020205020404" pitchFamily="49" charset="0"/>
              </a:rPr>
              <a:t>Zq</a:t>
            </a:r>
            <a:r>
              <a:rPr lang="en-US" sz="1400" i="0" u="none" strike="noStrike" dirty="0">
                <a:solidFill>
                  <a:srgbClr val="A31515"/>
                </a:solidFill>
                <a:effectLst/>
                <a:highlight>
                  <a:srgbClr val="FFFFFF"/>
                </a:highlight>
                <a:latin typeface="Courier New" panose="02070309020205020404" pitchFamily="49" charset="0"/>
              </a:rPr>
              <a:t>&gt;Y\\</a:t>
            </a:r>
            <a:r>
              <a:rPr lang="en-US" sz="1400" i="0" u="none" strike="noStrike" dirty="0" err="1">
                <a:solidFill>
                  <a:srgbClr val="A31515"/>
                </a:solidFill>
                <a:effectLst/>
                <a:highlight>
                  <a:srgbClr val="FFFFFF"/>
                </a:highlight>
                <a:latin typeface="Courier New" panose="02070309020205020404" pitchFamily="49" charset="0"/>
              </a:rPr>
              <a:t>gq</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tYBe</a:t>
            </a:r>
            <a:r>
              <a:rPr lang="en-US" sz="1400" i="0" u="none" strike="noStrike" dirty="0">
                <a:solidFill>
                  <a:srgbClr val="A31515"/>
                </a:solidFill>
                <a:effectLst/>
                <a:highlight>
                  <a:srgbClr val="FFFFFF"/>
                </a:highlight>
                <a:latin typeface="Courier New" panose="02070309020205020404" pitchFamily="49" charset="0"/>
              </a:rPr>
              <a:t>{w"</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yvDZE</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vBA</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"Lo&gt;}</a:t>
            </a:r>
            <a:r>
              <a:rPr lang="en-US" sz="1400" i="0" u="none" strike="noStrike" dirty="0" err="1">
                <a:solidFill>
                  <a:srgbClr val="A31515"/>
                </a:solidFill>
                <a:effectLst/>
                <a:highlight>
                  <a:srgbClr val="FFFFFF"/>
                </a:highlight>
                <a:latin typeface="Courier New" panose="02070309020205020404" pitchFamily="49" charset="0"/>
              </a:rPr>
              <a:t>KcqdYrWqKxzKtW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DXRwsfcUaT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KXw</a:t>
            </a:r>
            <a:r>
              <a:rPr lang="en-US" sz="1400" i="0" u="none" strike="noStrike" dirty="0">
                <a:solidFill>
                  <a:srgbClr val="A31515"/>
                </a:solidFill>
                <a:effectLst/>
                <a:highlight>
                  <a:srgbClr val="FFFFFF"/>
                </a:highlight>
                <a:latin typeface="Courier New" panose="02070309020205020404" pitchFamily="49" charset="0"/>
              </a:rPr>
              <a:t>{Y"</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RsFwsFwsFw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zaqyaz|FmMpyaoyI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cuUw</a:t>
            </a:r>
            <a:r>
              <a:rPr lang="en-US" sz="1400" i="0" u="none" strike="noStrike" dirty="0">
                <a:solidFill>
                  <a:srgbClr val="A31515"/>
                </a:solidFill>
                <a:effectLst/>
                <a:highlight>
                  <a:srgbClr val="FFFFFF"/>
                </a:highlight>
                <a:latin typeface="Courier New" panose="02070309020205020404" pitchFamily="49" charset="0"/>
              </a:rPr>
              <a:t>{J"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[_/6]   -62&gt;&gt;_++%6&amp;1?r[q]:l[q])-99;</a:t>
            </a:r>
            <a:r>
              <a:rPr lang="en-US" sz="1400" i="0" u="none" strike="noStrike" dirty="0">
                <a:solidFill>
                  <a:srgbClr val="0000FF"/>
                </a:solidFill>
                <a:effectLst/>
                <a:highlight>
                  <a:srgbClr val="FFFFFF"/>
                </a:highlight>
                <a:latin typeface="Courier New" panose="02070309020205020404" pitchFamily="49" charset="0"/>
              </a:rPr>
              <a:t>return</a:t>
            </a:r>
            <a:r>
              <a:rPr lang="en-US" sz="1400" i="0" u="none" strike="noStrike" dirty="0">
                <a:solidFill>
                  <a:srgbClr val="3B3B3B"/>
                </a:solidFill>
                <a:effectLst/>
                <a:highlight>
                  <a:srgbClr val="FFFFFF"/>
                </a:highlight>
                <a:latin typeface="Courier New" panose="02070309020205020404" pitchFamily="49" charset="0"/>
              </a:rPr>
              <a:t> q;}E(a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   (o=x=</a:t>
            </a:r>
            <a:r>
              <a:rPr lang="en-US" sz="1400" i="0" u="none" strike="noStrike" dirty="0" err="1">
                <a:solidFill>
                  <a:srgbClr val="3B3B3B"/>
                </a:solidFill>
                <a:effectLst/>
                <a:highlight>
                  <a:srgbClr val="FFFFFF"/>
                </a:highlight>
                <a:latin typeface="Courier New" panose="02070309020205020404" pitchFamily="49" charset="0"/>
              </a:rPr>
              <a:t>a,y</a:t>
            </a:r>
            <a:r>
              <a:rPr lang="en-US" sz="1400" i="0" u="none" strike="noStrike" dirty="0">
                <a:solidFill>
                  <a:srgbClr val="3B3B3B"/>
                </a:solidFill>
                <a:effectLst/>
                <a:highlight>
                  <a:srgbClr val="FFFFFF"/>
                </a:highlight>
                <a:latin typeface="Courier New" panose="02070309020205020404" pitchFamily="49" charset="0"/>
              </a:rPr>
              <a:t>=0,_=0;_        &lt;1006;)a=</a:t>
            </a:r>
            <a:r>
              <a:rPr lang="en-US" sz="1400" i="0" u="none" strike="noStrike" dirty="0">
                <a:solidFill>
                  <a:srgbClr val="A31515"/>
                </a:solidFill>
                <a:effectLst/>
                <a:highlight>
                  <a:srgbClr val="FFFFFF"/>
                </a:highlight>
                <a:latin typeface="Courier New" panose="02070309020205020404" pitchFamily="49" charset="0"/>
              </a:rPr>
              <a:t>" /\\\n"</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[c(6,</a:t>
            </a:r>
            <a:r>
              <a:rPr lang="en-US" sz="1400" i="0" u="none" strike="noStrike" dirty="0">
                <a:solidFill>
                  <a:srgbClr val="A31515"/>
                </a:solidFill>
                <a:effectLst/>
                <a:highlight>
                  <a:srgbClr val="FFFFFF"/>
                </a:highlight>
                <a:latin typeface="Courier New" panose="02070309020205020404" pitchFamily="49" charset="0"/>
              </a:rPr>
              <a:t>"b"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"cd\\a[g"</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fh</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)+8], p(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"&amp;'()*+,-.1"</a:t>
            </a:r>
            <a:r>
              <a:rPr lang="en-US" sz="1400" i="0" u="none" strike="noStrike" dirty="0">
                <a:solidFill>
                  <a:srgbClr val="3B3B3B"/>
                </a:solidFill>
                <a:effectLst/>
                <a:highlight>
                  <a:srgbClr val="FFFFFF"/>
                </a:highlight>
                <a:latin typeface="Courier New" panose="02070309020205020404" pitchFamily="49" charset="0"/>
              </a:rPr>
              <a:t>[   c(11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"_ac[]\\</a:t>
            </a:r>
            <a:r>
              <a:rPr lang="en-US" sz="1400" i="0" u="none" strike="noStrike" dirty="0" err="1">
                <a:solidFill>
                  <a:srgbClr val="A31515"/>
                </a:solidFill>
                <a:effectLst/>
                <a:highlight>
                  <a:srgbClr val="FFFFFF"/>
                </a:highlight>
                <a:latin typeface="Courier New" panose="02070309020205020404" pitchFamily="49" charset="0"/>
              </a:rPr>
              <a:t>YZi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jkm</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bd^efghXWlV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)+13</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]-34,a);}main   (</a:t>
            </a:r>
            <a:r>
              <a:rPr lang="en-US" sz="1400" i="0" u="none" strike="noStrike" dirty="0" err="1">
                <a:solidFill>
                  <a:srgbClr val="3B3B3B"/>
                </a:solidFill>
                <a:effectLst/>
                <a:highlight>
                  <a:srgbClr val="FFFFFF"/>
                </a:highlight>
                <a:latin typeface="Courier New" panose="02070309020205020404" pitchFamily="49" charset="0"/>
              </a:rPr>
              <a:t>k,Z</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z[1920]  ,A=0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,B=0  ,</a:t>
            </a:r>
            <a:r>
              <a:rPr lang="en-US" sz="1400" i="0" u="none" strike="noStrike" dirty="0" err="1">
                <a:solidFill>
                  <a:srgbClr val="3B3B3B"/>
                </a:solidFill>
                <a:effectLst/>
                <a:highlight>
                  <a:srgbClr val="FFFFFF"/>
                </a:highlight>
                <a:latin typeface="Courier New" panose="02070309020205020404" pitchFamily="49" charset="0"/>
              </a:rPr>
              <a:t>i,j</a:t>
            </a:r>
            <a:r>
              <a:rPr lang="en-US" sz="1400" i="0" u="none" strike="noStrike" dirty="0">
                <a:solidFill>
                  <a:srgbClr val="3B3B3B"/>
                </a:solidFill>
                <a:effectLst/>
                <a:highlight>
                  <a:srgbClr val="FFFFFF"/>
                </a:highlight>
                <a:latin typeface="Courier New" panose="02070309020205020404" pitchFamily="49" charset="0"/>
              </a:rPr>
              <a:t>; puts(</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"[2J"</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e=sin(A         ),  n=   sin(B),g=cos(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A),m   =cos(B);</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=0;k&lt;   1840;k++)y=-k</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/80-   10,o=41+(k%80-              40)*1.3/</a:t>
            </a:r>
            <a:r>
              <a:rPr lang="en-US" sz="1400" i="0" u="none" strike="noStrike" dirty="0" err="1">
                <a:solidFill>
                  <a:srgbClr val="3B3B3B"/>
                </a:solidFill>
                <a:effectLst/>
                <a:highlight>
                  <a:srgbClr val="FFFFFF"/>
                </a:highlight>
                <a:latin typeface="Courier New" panose="02070309020205020404" pitchFamily="49" charset="0"/>
              </a:rPr>
              <a:t>y+n,N</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A-100.0/y, b[k]=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[o+N&amp;1],z[k]   =0;E(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80-(</a:t>
            </a:r>
            <a:r>
              <a:rPr lang="en-US" sz="1400" i="0" u="none" strike="noStrike" dirty="0">
                <a:solidFill>
                  <a:srgbClr val="0000FF"/>
                </a:solidFill>
                <a:effectLst/>
                <a:highlight>
                  <a:srgbClr val="FFFFFF"/>
                </a:highlight>
                <a:latin typeface="Courier New" panose="02070309020205020404" pitchFamily="49" charset="0"/>
              </a:rPr>
              <a:t>int</a:t>
            </a:r>
            <a:r>
              <a:rPr lang="en-US" sz="1400" i="0" u="none" strike="noStrike" dirty="0">
                <a:solidFill>
                  <a:srgbClr val="3B3B3B"/>
                </a:solidFill>
                <a:effectLst/>
                <a:highlight>
                  <a:srgbClr val="FFFFFF"/>
                </a:highlight>
                <a:latin typeface="Courier New" panose="02070309020205020404" pitchFamily="49" charset="0"/>
              </a:rPr>
              <a:t>)(9*B)%250);</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(j=0;6.28&gt;</a:t>
            </a:r>
            <a:r>
              <a:rPr lang="en-US" sz="1400" i="0" u="none" strike="noStrike" dirty="0" err="1">
                <a:solidFill>
                  <a:srgbClr val="3B3B3B"/>
                </a:solidFill>
                <a:effectLst/>
                <a:highlight>
                  <a:srgbClr val="FFFFFF"/>
                </a:highlight>
                <a:latin typeface="Courier New" panose="02070309020205020404" pitchFamily="49" charset="0"/>
              </a:rPr>
              <a:t>j;j</a:t>
            </a:r>
            <a:r>
              <a:rPr lang="en-US" sz="1400" i="0" u="none" strike="noStrike" dirty="0">
                <a:solidFill>
                  <a:srgbClr val="3B3B3B"/>
                </a:solidFill>
                <a:effectLst/>
                <a:highlight>
                  <a:srgbClr val="FFFFFF"/>
                </a:highlight>
                <a:latin typeface="Courier New" panose="02070309020205020404" pitchFamily="49" charset="0"/>
              </a:rPr>
              <a:t>+=0.07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=0;6.28&gt;</a:t>
            </a:r>
            <a:r>
              <a:rPr lang="en-US" sz="1400" i="0" u="none" strike="noStrike" dirty="0" err="1">
                <a:solidFill>
                  <a:srgbClr val="3B3B3B"/>
                </a:solidFill>
                <a:effectLst/>
                <a:highlight>
                  <a:srgbClr val="FFFFFF"/>
                </a:highlight>
                <a:latin typeface="Courier New" panose="02070309020205020404" pitchFamily="49" charset="0"/>
              </a:rPr>
              <a:t>i;i</a:t>
            </a:r>
            <a:r>
              <a:rPr lang="en-US" sz="1400" i="0" u="none" strike="noStrike" dirty="0">
                <a:solidFill>
                  <a:srgbClr val="3B3B3B"/>
                </a:solidFill>
                <a:effectLst/>
                <a:highlight>
                  <a:srgbClr val="FFFFFF"/>
                </a:highlight>
                <a:latin typeface="Courier New" panose="02070309020205020404" pitchFamily="49" charset="0"/>
              </a:rPr>
              <a:t>+=0.02)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c=sin(</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),d   =cos(j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),f=sin(j),h=d+2,D=15/(c*h*</a:t>
            </a:r>
            <a:r>
              <a:rPr lang="en-US" sz="1400" i="0" u="none" strike="noStrike" dirty="0" err="1">
                <a:solidFill>
                  <a:srgbClr val="3B3B3B"/>
                </a:solidFill>
                <a:effectLst/>
                <a:highlight>
                  <a:srgbClr val="FFFFFF"/>
                </a:highlight>
                <a:latin typeface="Courier New" panose="02070309020205020404" pitchFamily="49" charset="0"/>
              </a:rPr>
              <a:t>e+f</a:t>
            </a:r>
            <a:r>
              <a:rPr lang="en-US" sz="1400" i="0" u="none" strike="noStrike" dirty="0">
                <a:solidFill>
                  <a:srgbClr val="3B3B3B"/>
                </a:solidFill>
                <a:effectLst/>
                <a:highlight>
                  <a:srgbClr val="FFFFFF"/>
                </a:highlight>
                <a:latin typeface="Courier New" panose="02070309020205020404" pitchFamily="49" charset="0"/>
              </a:rPr>
              <a:t>*g+5    ),l=cos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),t=c     *h*g-f*</a:t>
            </a:r>
            <a:r>
              <a:rPr lang="en-US" sz="1400" i="0" u="none" strike="noStrike" dirty="0" err="1">
                <a:solidFill>
                  <a:srgbClr val="3B3B3B"/>
                </a:solidFill>
                <a:effectLst/>
                <a:highlight>
                  <a:srgbClr val="FFFFFF"/>
                </a:highlight>
                <a:latin typeface="Courier New" panose="02070309020205020404" pitchFamily="49" charset="0"/>
              </a:rPr>
              <a:t>e;x</a:t>
            </a:r>
            <a:r>
              <a:rPr lang="en-US" sz="1400" i="0" u="none" strike="noStrike" dirty="0">
                <a:solidFill>
                  <a:srgbClr val="3B3B3B"/>
                </a:solidFill>
                <a:effectLst/>
                <a:highlight>
                  <a:srgbClr val="FFFFFF"/>
                </a:highlight>
                <a:latin typeface="Courier New" panose="02070309020205020404" pitchFamily="49" charset="0"/>
              </a:rPr>
              <a:t>=40+2*D*(l*h*m-t*n),y=   12</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+D*(l*h       *</a:t>
            </a:r>
            <a:r>
              <a:rPr lang="en-US" sz="1400" i="0" u="none" strike="noStrike" dirty="0" err="1">
                <a:solidFill>
                  <a:srgbClr val="3B3B3B"/>
                </a:solidFill>
                <a:effectLst/>
                <a:highlight>
                  <a:srgbClr val="FFFFFF"/>
                </a:highlight>
                <a:latin typeface="Courier New" panose="02070309020205020404" pitchFamily="49" charset="0"/>
              </a:rPr>
              <a:t>n+t</a:t>
            </a:r>
            <a:r>
              <a:rPr lang="en-US" sz="1400" i="0" u="none" strike="noStrike" dirty="0">
                <a:solidFill>
                  <a:srgbClr val="3B3B3B"/>
                </a:solidFill>
                <a:effectLst/>
                <a:highlight>
                  <a:srgbClr val="FFFFFF"/>
                </a:highlight>
                <a:latin typeface="Courier New" panose="02070309020205020404" pitchFamily="49" charset="0"/>
              </a:rPr>
              <a:t>*m),o=x+80*</a:t>
            </a:r>
            <a:r>
              <a:rPr lang="en-US" sz="1400" i="0" u="none" strike="noStrike" dirty="0" err="1">
                <a:solidFill>
                  <a:srgbClr val="3B3B3B"/>
                </a:solidFill>
                <a:effectLst/>
                <a:highlight>
                  <a:srgbClr val="FFFFFF"/>
                </a:highlight>
                <a:latin typeface="Courier New" panose="02070309020205020404" pitchFamily="49" charset="0"/>
              </a:rPr>
              <a:t>y,N</a:t>
            </a:r>
            <a:r>
              <a:rPr lang="en-US" sz="1400" i="0" u="none" strike="noStrike" dirty="0">
                <a:solidFill>
                  <a:srgbClr val="3B3B3B"/>
                </a:solidFill>
                <a:effectLst/>
                <a:highlight>
                  <a:srgbClr val="FFFFFF"/>
                </a:highlight>
                <a:latin typeface="Courier New" panose="02070309020205020404" pitchFamily="49" charset="0"/>
              </a:rPr>
              <a:t>=8*((f*e-c    *d*</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g)*m-c*         d*e-f*g-l*d*n);</a:t>
            </a:r>
            <a:r>
              <a:rPr lang="en-US" sz="1400" i="0" u="none" strike="noStrike" dirty="0">
                <a:solidFill>
                  <a:srgbClr val="0000FF"/>
                </a:solidFill>
                <a:effectLst/>
                <a:highlight>
                  <a:srgbClr val="FFFFFF"/>
                </a:highlight>
                <a:latin typeface="Courier New" panose="02070309020205020404" pitchFamily="49" charset="0"/>
              </a:rPr>
              <a:t>if</a:t>
            </a:r>
            <a:r>
              <a:rPr lang="en-US" sz="1400" i="0" u="none" strike="noStrike" dirty="0">
                <a:solidFill>
                  <a:srgbClr val="3B3B3B"/>
                </a:solidFill>
                <a:effectLst/>
                <a:highlight>
                  <a:srgbClr val="FFFFFF"/>
                </a:highlight>
                <a:latin typeface="Courier New" panose="02070309020205020404" pitchFamily="49" charset="0"/>
              </a:rPr>
              <a:t>(D&gt;z[o]    )z[o]</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D,b</a:t>
            </a:r>
            <a:r>
              <a:rPr lang="en-US" sz="1400" i="0" u="none" strike="noStrike" dirty="0">
                <a:solidFill>
                  <a:srgbClr val="3B3B3B"/>
                </a:solidFill>
                <a:effectLst/>
                <a:highlight>
                  <a:srgbClr val="FFFFFF"/>
                </a:highlight>
                <a:latin typeface="Courier New" panose="02070309020205020404" pitchFamily="49" charset="0"/>
              </a:rPr>
              <a:t>[o]             =</a:t>
            </a:r>
            <a:r>
              <a:rPr lang="en-US" sz="1400" i="0" u="none" strike="noStrike" dirty="0">
                <a:solidFill>
                  <a:srgbClr val="A31515"/>
                </a:solidFill>
                <a:effectLst/>
                <a:highlight>
                  <a:srgbClr val="FFFFFF"/>
                </a:highlight>
                <a:latin typeface="Courier New" panose="02070309020205020404" pitchFamily="49" charset="0"/>
              </a:rPr>
              <a:t>" ..,,-++=#$@"</a:t>
            </a:r>
            <a:r>
              <a:rPr lang="en-US" sz="1400" i="0" u="none" strike="noStrike" dirty="0">
                <a:solidFill>
                  <a:srgbClr val="3B3B3B"/>
                </a:solidFill>
                <a:effectLst/>
                <a:highlight>
                  <a:srgbClr val="FFFFFF"/>
                </a:highlight>
                <a:latin typeface="Courier New" panose="02070309020205020404" pitchFamily="49" charset="0"/>
              </a:rPr>
              <a:t>[      N&gt;0?N:0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  }                                   </a:t>
            </a:r>
            <a:r>
              <a:rPr lang="en-US" sz="1400" i="0" u="none" strike="noStrike" dirty="0" err="1">
                <a:solidFill>
                  <a:srgbClr val="3B3B3B"/>
                </a:solidFill>
                <a:effectLst/>
                <a:highlight>
                  <a:srgbClr val="FFFFFF"/>
                </a:highlight>
                <a:latin typeface="Courier New" panose="02070309020205020404" pitchFamily="49" charset="0"/>
              </a:rPr>
              <a:t>printf</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"H"</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=1;1841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&gt;</a:t>
            </a:r>
            <a:r>
              <a:rPr lang="en-US" sz="1400" i="0" u="none" strike="noStrike" dirty="0" err="1">
                <a:solidFill>
                  <a:srgbClr val="3B3B3B"/>
                </a:solidFill>
                <a:effectLst/>
                <a:highlight>
                  <a:srgbClr val="FFFFFF"/>
                </a:highlight>
                <a:latin typeface="Courier New" panose="02070309020205020404" pitchFamily="49" charset="0"/>
              </a:rPr>
              <a:t>k;k</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putchar</a:t>
            </a:r>
            <a:r>
              <a:rPr lang="en-US" sz="1400" i="0" u="none" strike="noStrike" dirty="0">
                <a:solidFill>
                  <a:srgbClr val="3B3B3B"/>
                </a:solidFill>
                <a:effectLst/>
                <a:highlight>
                  <a:srgbClr val="FFFFFF"/>
                </a:highlight>
                <a:latin typeface="Courier New" panose="02070309020205020404" pitchFamily="49" charset="0"/>
              </a:rPr>
              <a:t>       (k%80?b       [k]:10)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 +=       0.053;B       +=0.037       ;  }  }</a:t>
            </a:r>
            <a:endParaRPr lang="en-US" sz="1400" dirty="0">
              <a:effectLst/>
              <a:highlight>
                <a:srgbClr val="FFFFFF"/>
              </a:highlight>
            </a:endParaRPr>
          </a:p>
          <a:p>
            <a:br>
              <a:rPr lang="en-US" sz="1400" dirty="0"/>
            </a:br>
            <a:endParaRPr lang="en-US" sz="1400" dirty="0"/>
          </a:p>
        </p:txBody>
      </p:sp>
      <p:sp>
        <p:nvSpPr>
          <p:cNvPr id="4" name="TextBox 3">
            <a:extLst>
              <a:ext uri="{FF2B5EF4-FFF2-40B4-BE49-F238E27FC236}">
                <a16:creationId xmlns:a16="http://schemas.microsoft.com/office/drawing/2014/main" id="{D74D4740-3D11-9194-E52F-E5B6D1FDE3BA}"/>
              </a:ext>
            </a:extLst>
          </p:cNvPr>
          <p:cNvSpPr txBox="1"/>
          <p:nvPr/>
        </p:nvSpPr>
        <p:spPr>
          <a:xfrm>
            <a:off x="9270124" y="6488668"/>
            <a:ext cx="2921876" cy="369332"/>
          </a:xfrm>
          <a:prstGeom prst="rect">
            <a:avLst/>
          </a:prstGeom>
          <a:noFill/>
        </p:spPr>
        <p:txBody>
          <a:bodyPr wrap="square" rtlCol="0">
            <a:spAutoFit/>
          </a:bodyPr>
          <a:lstStyle/>
          <a:p>
            <a:r>
              <a:rPr lang="en-US" dirty="0"/>
              <a:t>Andy Sloane, 2006 IOCCC</a:t>
            </a:r>
          </a:p>
        </p:txBody>
      </p:sp>
    </p:spTree>
    <p:extLst>
      <p:ext uri="{BB962C8B-B14F-4D97-AF65-F5344CB8AC3E}">
        <p14:creationId xmlns:p14="http://schemas.microsoft.com/office/powerpoint/2010/main" val="2812948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5632311"/>
          </a:xfrm>
          <a:prstGeom prst="rect">
            <a:avLst/>
          </a:prstGeom>
          <a:noFill/>
        </p:spPr>
        <p:txBody>
          <a:bodyPr wrap="square" rtlCol="0">
            <a:spAutoFit/>
          </a:bodyPr>
          <a:lstStyle/>
          <a:p>
            <a:pPr rtl="0">
              <a:spcBef>
                <a:spcPts val="0"/>
              </a:spcBef>
              <a:spcAft>
                <a:spcPts val="0"/>
              </a:spcAft>
            </a:pPr>
            <a:endParaRPr lang="en-US" sz="180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str_idx</a:t>
            </a:r>
            <a:r>
              <a:rPr lang="en-US" sz="1800" i="0" u="none" strike="noStrike" dirty="0">
                <a:solidFill>
                  <a:srgbClr val="3B3B3B"/>
                </a:solidFill>
                <a:effectLst/>
                <a:highlight>
                  <a:srgbClr val="FFFFFF"/>
                </a:highlight>
                <a:latin typeface="Andale Mono" panose="020B0509000000000004" pitchFamily="49" charset="0"/>
              </a:rPr>
              <a:t>, x, y, offset,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80;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 offset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0000FF"/>
                </a:solidFill>
                <a:effectLst/>
                <a:highlight>
                  <a:srgbClr val="FFFFFF"/>
                </a:highlight>
                <a:latin typeface="Andale Mono" panose="020B0509000000000004" pitchFamily="49" charset="0"/>
              </a:rPr>
              <a:t>else</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(x &gt;= 0 &amp;&amp; 80 &gt; x &amp;&amp;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B7AB8E2C-7E9D-E5C6-FF0C-0718D13BFF9B}"/>
              </a:ext>
            </a:extLst>
          </p:cNvPr>
          <p:cNvGraphicFramePr>
            <a:graphicFrameLocks noGrp="1"/>
          </p:cNvGraphicFramePr>
          <p:nvPr>
            <p:extLst>
              <p:ext uri="{D42A27DB-BD31-4B8C-83A1-F6EECF244321}">
                <p14:modId xmlns:p14="http://schemas.microsoft.com/office/powerpoint/2010/main" val="1487268003"/>
              </p:ext>
            </p:extLst>
          </p:nvPr>
        </p:nvGraphicFramePr>
        <p:xfrm>
          <a:off x="8125097" y="-1"/>
          <a:ext cx="4066903" cy="132375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t>Step</a:t>
                      </a:r>
                    </a:p>
                  </a:txBody>
                  <a:tcPr/>
                </a:tc>
                <a:tc>
                  <a:txBody>
                    <a:bodyPr/>
                    <a:lstStyle/>
                    <a:p>
                      <a:r>
                        <a:rPr lang="en-US" dirty="0"/>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b -&gt; </a:t>
                      </a:r>
                      <a:r>
                        <a:rPr lang="en-US" dirty="0" err="1">
                          <a:latin typeface="Andale Mono" panose="020B0509000000000004" pitchFamily="49" charset="0"/>
                          <a:cs typeface="Consolas" panose="020B0609020204030204" pitchFamily="49" charset="0"/>
                        </a:rPr>
                        <a:t>frame_buffer</a:t>
                      </a:r>
                      <a:endParaRPr lang="en-US" dirty="0">
                        <a:latin typeface="Andale Mono" panose="020B0509000000000004" pitchFamily="49" charset="0"/>
                        <a:cs typeface="Consolas" panose="020B0609020204030204" pitchFamily="49" charset="0"/>
                      </a:endParaRPr>
                    </a:p>
                  </a:txBody>
                  <a:tcPr/>
                </a:tc>
                <a:tc>
                  <a:txBody>
                    <a:bodyPr/>
                    <a:lstStyle/>
                    <a:p>
                      <a:r>
                        <a:rPr lang="en-US" dirty="0"/>
                        <a:t>Approval Tests</a:t>
                      </a:r>
                    </a:p>
                  </a:txBody>
                  <a:tcPr/>
                </a:tc>
                <a:extLst>
                  <a:ext uri="{0D108BD9-81ED-4DB2-BD59-A6C34878D82A}">
                    <a16:rowId xmlns:a16="http://schemas.microsoft.com/office/drawing/2014/main" val="2379754466"/>
                  </a:ext>
                </a:extLst>
              </a:tr>
            </a:tbl>
          </a:graphicData>
        </a:graphic>
      </p:graphicFrame>
    </p:spTree>
    <p:extLst>
      <p:ext uri="{BB962C8B-B14F-4D97-AF65-F5344CB8AC3E}">
        <p14:creationId xmlns:p14="http://schemas.microsoft.com/office/powerpoint/2010/main" val="10148527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8608" y="1030284"/>
            <a:ext cx="10907486" cy="5909310"/>
          </a:xfrm>
          <a:prstGeom prst="rect">
            <a:avLst/>
          </a:prstGeom>
          <a:noFill/>
        </p:spPr>
        <p:txBody>
          <a:bodyPr wrap="square" rtlCol="0">
            <a:spAutoFit/>
          </a:bodyPr>
          <a:lstStyle/>
          <a:p>
            <a:pPr rtl="0">
              <a:spcBef>
                <a:spcPts val="0"/>
              </a:spcBef>
              <a:spcAft>
                <a:spcPts val="0"/>
              </a:spcAft>
            </a:pPr>
            <a:endParaRPr lang="en-US" sz="180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FRAME_BUFFER_WIDTH = 80;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str_idx</a:t>
            </a:r>
            <a:r>
              <a:rPr lang="en-US" sz="1800" i="0" u="none" strike="noStrike" dirty="0">
                <a:solidFill>
                  <a:srgbClr val="3B3B3B"/>
                </a:solidFill>
                <a:effectLst/>
                <a:highlight>
                  <a:srgbClr val="FFFFFF"/>
                </a:highlight>
                <a:latin typeface="Andale Mono" panose="020B0509000000000004" pitchFamily="49" charset="0"/>
              </a:rPr>
              <a:t>, x, y, </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FRAME_BUFFER_WIDTH;</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 </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0000FF"/>
                </a:solidFill>
                <a:effectLst/>
                <a:highlight>
                  <a:srgbClr val="FFFFFF"/>
                </a:highlight>
                <a:latin typeface="Andale Mono" panose="020B0509000000000004" pitchFamily="49" charset="0"/>
              </a:rPr>
              <a:t>else</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(x &gt;= 0 &amp;&amp; FRAME_BUFFER_WIDTH &gt; x &amp;&amp;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037C9AD2-4839-DC26-DE17-39720AADC514}"/>
              </a:ext>
            </a:extLst>
          </p:cNvPr>
          <p:cNvGraphicFramePr>
            <a:graphicFrameLocks noGrp="1"/>
          </p:cNvGraphicFramePr>
          <p:nvPr>
            <p:extLst>
              <p:ext uri="{D42A27DB-BD31-4B8C-83A1-F6EECF244321}">
                <p14:modId xmlns:p14="http://schemas.microsoft.com/office/powerpoint/2010/main" val="2808735497"/>
              </p:ext>
            </p:extLst>
          </p:nvPr>
        </p:nvGraphicFramePr>
        <p:xfrm>
          <a:off x="8125097" y="-1"/>
          <a:ext cx="4066903" cy="2238153"/>
        </p:xfrm>
        <a:graphic>
          <a:graphicData uri="http://schemas.openxmlformats.org/drawingml/2006/table">
            <a:tbl>
              <a:tblPr firstRow="1" bandRow="1">
                <a:tableStyleId>{5C22544A-7EE6-4342-B048-85BDC9FD1C3A}</a:tableStyleId>
              </a:tblPr>
              <a:tblGrid>
                <a:gridCol w="2717074">
                  <a:extLst>
                    <a:ext uri="{9D8B030D-6E8A-4147-A177-3AD203B41FA5}">
                      <a16:colId xmlns:a16="http://schemas.microsoft.com/office/drawing/2014/main" val="4242953545"/>
                    </a:ext>
                  </a:extLst>
                </a:gridCol>
                <a:gridCol w="1349829">
                  <a:extLst>
                    <a:ext uri="{9D8B030D-6E8A-4147-A177-3AD203B41FA5}">
                      <a16:colId xmlns:a16="http://schemas.microsoft.com/office/drawing/2014/main" val="2253680097"/>
                    </a:ext>
                  </a:extLst>
                </a:gridCol>
              </a:tblGrid>
              <a:tr h="409353">
                <a:tc>
                  <a:txBody>
                    <a:bodyPr/>
                    <a:lstStyle/>
                    <a:p>
                      <a:r>
                        <a:rPr lang="en-US" dirty="0">
                          <a:latin typeface="+mn-lt"/>
                        </a:rPr>
                        <a:t>2 Steps</a:t>
                      </a:r>
                    </a:p>
                  </a:txBody>
                  <a:tcPr/>
                </a:tc>
                <a:tc>
                  <a:txBody>
                    <a:bodyPr/>
                    <a:lstStyle/>
                    <a:p>
                      <a:r>
                        <a:rPr lang="en-US" dirty="0">
                          <a:latin typeface="+mn-lt"/>
                        </a:rPr>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Rename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offset -&gt; </a:t>
                      </a:r>
                      <a:r>
                        <a:rPr lang="en-US" dirty="0" err="1">
                          <a:latin typeface="+mn-lt"/>
                          <a:cs typeface="Consolas" panose="020B0609020204030204" pitchFamily="49" charset="0"/>
                        </a:rPr>
                        <a:t>buffer_offset</a:t>
                      </a:r>
                      <a:endParaRPr lang="en-US" dirty="0">
                        <a:latin typeface="+mn-lt"/>
                        <a:cs typeface="Consolas" panose="020B0609020204030204" pitchFamily="49" charset="0"/>
                      </a:endParaRPr>
                    </a:p>
                  </a:txBody>
                  <a:tcPr/>
                </a:tc>
                <a:tc>
                  <a:txBody>
                    <a:bodyPr/>
                    <a:lstStyle/>
                    <a:p>
                      <a:r>
                        <a:rPr lang="en-US" dirty="0">
                          <a:latin typeface="+mn-lt"/>
                        </a:rPr>
                        <a:t>Approval Tests</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Extract const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FRAME_BUFFER_WIDTH</a:t>
                      </a:r>
                    </a:p>
                  </a:txBody>
                  <a:tcPr/>
                </a:tc>
                <a:tc>
                  <a:txBody>
                    <a:bodyPr/>
                    <a:lstStyle/>
                    <a:p>
                      <a:r>
                        <a:rPr lang="en-US" dirty="0">
                          <a:latin typeface="+mn-lt"/>
                        </a:rPr>
                        <a:t>Approval</a:t>
                      </a:r>
                    </a:p>
                    <a:p>
                      <a:r>
                        <a:rPr lang="en-US" dirty="0">
                          <a:latin typeface="+mn-lt"/>
                        </a:rPr>
                        <a:t>Tests</a:t>
                      </a:r>
                    </a:p>
                  </a:txBody>
                  <a:tcPr/>
                </a:tc>
                <a:extLst>
                  <a:ext uri="{0D108BD9-81ED-4DB2-BD59-A6C34878D82A}">
                    <a16:rowId xmlns:a16="http://schemas.microsoft.com/office/drawing/2014/main" val="2093974414"/>
                  </a:ext>
                </a:extLst>
              </a:tr>
            </a:tbl>
          </a:graphicData>
        </a:graphic>
      </p:graphicFrame>
    </p:spTree>
    <p:extLst>
      <p:ext uri="{BB962C8B-B14F-4D97-AF65-F5344CB8AC3E}">
        <p14:creationId xmlns:p14="http://schemas.microsoft.com/office/powerpoint/2010/main" val="26297615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74321" y="198747"/>
            <a:ext cx="10907486" cy="2031325"/>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double</a:t>
            </a:r>
            <a:r>
              <a:rPr lang="en-US" sz="1800" i="0" u="none" strike="noStrike" dirty="0">
                <a:solidFill>
                  <a:srgbClr val="3B3B3B"/>
                </a:solidFill>
                <a:effectLst/>
                <a:highlight>
                  <a:srgbClr val="FFFFFF"/>
                </a:highlight>
                <a:latin typeface="Andale Mono" panose="020B0509000000000004" pitchFamily="49" charset="0"/>
              </a:rPr>
              <a:t> TWO_PI = 6.28;</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double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theta_step</a:t>
            </a:r>
            <a:r>
              <a:rPr lang="en-US" sz="1800" i="0" u="none" strike="noStrike" dirty="0">
                <a:solidFill>
                  <a:srgbClr val="3B3B3B"/>
                </a:solidFill>
                <a:effectLst/>
                <a:highlight>
                  <a:srgbClr val="FFFFFF"/>
                </a:highlight>
                <a:latin typeface="Andale Mono" panose="020B0509000000000004" pitchFamily="49" charset="0"/>
              </a:rPr>
              <a:t> = 0.07;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double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phi_step</a:t>
            </a:r>
            <a:r>
              <a:rPr lang="en-US" sz="1800" i="0" u="none" strike="noStrike" dirty="0">
                <a:solidFill>
                  <a:srgbClr val="3B3B3B"/>
                </a:solidFill>
                <a:effectLst/>
                <a:highlight>
                  <a:srgbClr val="FFFFFF"/>
                </a:highlight>
                <a:latin typeface="Andale Mono" panose="020B0509000000000004" pitchFamily="49" charset="0"/>
              </a:rPr>
              <a:t> = 0.02;</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SCALING_FACTOR = 15;</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FRAME_BUFFER_WIDTH = 80;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FRAME_BUFFER_SIZE = 1840;</a:t>
            </a:r>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4" name="Table 3">
            <a:extLst>
              <a:ext uri="{FF2B5EF4-FFF2-40B4-BE49-F238E27FC236}">
                <a16:creationId xmlns:a16="http://schemas.microsoft.com/office/drawing/2014/main" id="{E11F97F3-FF6C-E2E9-1415-F6AC2516B96B}"/>
              </a:ext>
            </a:extLst>
          </p:cNvPr>
          <p:cNvGraphicFramePr>
            <a:graphicFrameLocks noGrp="1"/>
          </p:cNvGraphicFramePr>
          <p:nvPr>
            <p:extLst>
              <p:ext uri="{D42A27DB-BD31-4B8C-83A1-F6EECF244321}">
                <p14:modId xmlns:p14="http://schemas.microsoft.com/office/powerpoint/2010/main" val="381375623"/>
              </p:ext>
            </p:extLst>
          </p:nvPr>
        </p:nvGraphicFramePr>
        <p:xfrm>
          <a:off x="8125096" y="-1"/>
          <a:ext cx="4066903" cy="3786027"/>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4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 const </a:t>
                      </a:r>
                      <a:r>
                        <a:rPr lang="en-US" dirty="0">
                          <a:latin typeface="Andale Mono" panose="020B0509000000000004" pitchFamily="49" charset="0"/>
                          <a:cs typeface="Consolas" panose="020B0609020204030204" pitchFamily="49" charset="0"/>
                        </a:rPr>
                        <a:t>TWO_PI</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Extract const </a:t>
                      </a:r>
                      <a:r>
                        <a:rPr lang="en-US" dirty="0" err="1">
                          <a:latin typeface="+mn-lt"/>
                          <a:cs typeface="Consolas" panose="020B0609020204030204" pitchFamily="49" charset="0"/>
                        </a:rPr>
                        <a:t>theta_step</a:t>
                      </a:r>
                      <a:endParaRPr lang="en-US" dirty="0">
                        <a:latin typeface="+mn-lt"/>
                        <a:cs typeface="Consolas" panose="020B0609020204030204" pitchFamily="49" charset="0"/>
                      </a:endParaRPr>
                    </a:p>
                  </a:txBody>
                  <a:tcPr/>
                </a:tc>
                <a:extLst>
                  <a:ext uri="{0D108BD9-81ED-4DB2-BD59-A6C34878D82A}">
                    <a16:rowId xmlns:a16="http://schemas.microsoft.com/office/drawing/2014/main" val="1384306254"/>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Extract const </a:t>
                      </a:r>
                      <a:r>
                        <a:rPr lang="en-US" dirty="0" err="1">
                          <a:latin typeface="+mn-lt"/>
                          <a:cs typeface="Consolas" panose="020B0609020204030204" pitchFamily="49" charset="0"/>
                        </a:rPr>
                        <a:t>phi_step</a:t>
                      </a:r>
                      <a:endParaRPr lang="en-US" dirty="0">
                        <a:latin typeface="+mn-lt"/>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cs typeface="Consolas" panose="020B0609020204030204" pitchFamily="49" charset="0"/>
                      </a:endParaRPr>
                    </a:p>
                  </a:txBody>
                  <a:tcPr/>
                </a:tc>
                <a:extLst>
                  <a:ext uri="{0D108BD9-81ED-4DB2-BD59-A6C34878D82A}">
                    <a16:rowId xmlns:a16="http://schemas.microsoft.com/office/drawing/2014/main" val="4066481621"/>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Extract const FRAME_BUFFER_WIDTH</a:t>
                      </a:r>
                    </a:p>
                  </a:txBody>
                  <a:tcPr/>
                </a:tc>
                <a:extLst>
                  <a:ext uri="{0D108BD9-81ED-4DB2-BD59-A6C34878D82A}">
                    <a16:rowId xmlns:a16="http://schemas.microsoft.com/office/drawing/2014/main" val="2093974414"/>
                  </a:ext>
                </a:extLst>
              </a:tr>
            </a:tbl>
          </a:graphicData>
        </a:graphic>
      </p:graphicFrame>
    </p:spTree>
    <p:extLst>
      <p:ext uri="{BB962C8B-B14F-4D97-AF65-F5344CB8AC3E}">
        <p14:creationId xmlns:p14="http://schemas.microsoft.com/office/powerpoint/2010/main" val="3753789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cube&#10;&#10;Description automatically generated">
            <a:extLst>
              <a:ext uri="{FF2B5EF4-FFF2-40B4-BE49-F238E27FC236}">
                <a16:creationId xmlns:a16="http://schemas.microsoft.com/office/drawing/2014/main" id="{1A7E9307-0CD8-0FF0-7A70-A3D57AC7F607}"/>
              </a:ext>
            </a:extLst>
          </p:cNvPr>
          <p:cNvPicPr>
            <a:picLocks noChangeAspect="1"/>
          </p:cNvPicPr>
          <p:nvPr/>
        </p:nvPicPr>
        <p:blipFill>
          <a:blip r:embed="rId2"/>
          <a:stretch>
            <a:fillRect/>
          </a:stretch>
        </p:blipFill>
        <p:spPr>
          <a:xfrm>
            <a:off x="3881832" y="2179982"/>
            <a:ext cx="4428335" cy="2498035"/>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2677259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tegory">
            <a:extLst>
              <a:ext uri="{FF2B5EF4-FFF2-40B4-BE49-F238E27FC236}">
                <a16:creationId xmlns:a16="http://schemas.microsoft.com/office/drawing/2014/main" id="{EBD3E4AE-6FD1-AC9B-5401-F1256E96D385}"/>
              </a:ext>
            </a:extLst>
          </p:cNvPr>
          <p:cNvSpPr/>
          <p:nvPr/>
        </p:nvSpPr>
        <p:spPr>
          <a:xfrm>
            <a:off x="9871933" y="809898"/>
            <a:ext cx="1606731" cy="470262"/>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prompthi">
            <a:extLst>
              <a:ext uri="{FF2B5EF4-FFF2-40B4-BE49-F238E27FC236}">
                <a16:creationId xmlns:a16="http://schemas.microsoft.com/office/drawing/2014/main" id="{F3D20BDE-BC1A-477B-6106-6DBA64753708}"/>
              </a:ext>
            </a:extLst>
          </p:cNvPr>
          <p:cNvSpPr/>
          <p:nvPr/>
        </p:nvSpPr>
        <p:spPr>
          <a:xfrm>
            <a:off x="566057" y="966651"/>
            <a:ext cx="8510708" cy="584775"/>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prompt">
            <a:extLst>
              <a:ext uri="{FF2B5EF4-FFF2-40B4-BE49-F238E27FC236}">
                <a16:creationId xmlns:a16="http://schemas.microsoft.com/office/drawing/2014/main" id="{07B7A3BF-3E19-F2B3-6F86-E1A5785ADAA6}"/>
              </a:ext>
            </a:extLst>
          </p:cNvPr>
          <p:cNvSpPr txBox="1"/>
          <p:nvPr/>
        </p:nvSpPr>
        <p:spPr>
          <a:xfrm>
            <a:off x="566057" y="1071155"/>
            <a:ext cx="9207136" cy="1489638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D0D0D"/>
                </a:solidFill>
                <a:effectLst/>
                <a:latin typeface="Roboto" panose="02000000000000000000" pitchFamily="2" charset="0"/>
              </a:rPr>
              <a:t>You are an expert in software engineering including maintainability and refactoring.</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For every block of source code you are given, suggest several opportunities for renames.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Suggestions should help make the code more clear and honest, without being more verbose than needed.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Only show suggestions, never the updated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Keep responses brief.</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Behavior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When you receive code, list smells, rename suggestions, comment suggestions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Refactoring suggestion types</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We focus on suggestions that can be executed with automation</a:t>
            </a:r>
          </a:p>
          <a:p>
            <a:pPr rtl="0">
              <a:spcBef>
                <a:spcPts val="0"/>
              </a:spcBef>
              <a:spcAft>
                <a:spcPts val="0"/>
              </a:spcAft>
            </a:pP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Rename variable or parameter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Inline macro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Extract function or variable or constant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Add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Convert ternary to if</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Delete unused variable or parameter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Remove dead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Introduce parameter object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Grouping</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Group suggestions by the method they appear in, using a markdown heard. "Global" for no method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Rename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oldName1 -&gt; newName1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oldName2 -&gt; newName2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oldName3 -&gt; newName3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Smells response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Comment response format</a:t>
            </a:r>
            <a:r>
              <a:rPr lang="en-US" sz="1800" i="0" u="none" strike="noStrike" dirty="0">
                <a:solidFill>
                  <a:srgbClr val="0D0D0D"/>
                </a:solidFill>
                <a:effectLst/>
                <a:latin typeface="Roboto" panose="02000000000000000000" pitchFamily="2" charset="0"/>
              </a:rPr>
              <a:t> (use comment prefix for the language)</a:t>
            </a:r>
            <a:endParaRPr lang="en-US" sz="140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If you understand, say "Code&gt;"</a:t>
            </a:r>
            <a:endParaRPr lang="en-US" sz="1400" b="0" dirty="0">
              <a:effectLst/>
            </a:endParaRPr>
          </a:p>
          <a:p>
            <a:br>
              <a:rPr lang="en-US" sz="1400" dirty="0"/>
            </a:br>
            <a:endParaRPr lang="en-US" sz="1400" dirty="0">
              <a:solidFill>
                <a:schemeClr val="tx1">
                  <a:lumMod val="50000"/>
                  <a:lumOff val="50000"/>
                </a:schemeClr>
              </a:solidFill>
            </a:endParaRPr>
          </a:p>
        </p:txBody>
      </p:sp>
      <p:sp>
        <p:nvSpPr>
          <p:cNvPr id="3" name="TextBox 2">
            <a:extLst>
              <a:ext uri="{FF2B5EF4-FFF2-40B4-BE49-F238E27FC236}">
                <a16:creationId xmlns:a16="http://schemas.microsoft.com/office/drawing/2014/main" id="{328BBF91-956F-EBA3-0E7E-CED9425B4077}"/>
              </a:ext>
            </a:extLst>
          </p:cNvPr>
          <p:cNvSpPr txBox="1"/>
          <p:nvPr/>
        </p:nvSpPr>
        <p:spPr>
          <a:xfrm>
            <a:off x="10019212" y="809898"/>
            <a:ext cx="2246812" cy="3416320"/>
          </a:xfrm>
          <a:prstGeom prst="rect">
            <a:avLst/>
          </a:prstGeom>
          <a:noFill/>
        </p:spPr>
        <p:txBody>
          <a:bodyPr wrap="square" rtlCol="0">
            <a:spAutoFit/>
          </a:bodyPr>
          <a:lstStyle/>
          <a:p>
            <a:r>
              <a:rPr lang="en-US" sz="2400" b="1" i="0" dirty="0">
                <a:solidFill>
                  <a:schemeClr val="accent6">
                    <a:lumMod val="50000"/>
                  </a:schemeClr>
                </a:solidFill>
                <a:effectLst/>
                <a:latin typeface="Söhne"/>
              </a:rPr>
              <a:t>Role Play</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Clear task</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Constraints</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Response Structure</a:t>
            </a:r>
            <a:endParaRPr lang="en-US" sz="2400" b="1" dirty="0">
              <a:solidFill>
                <a:srgbClr val="0D0D0D"/>
              </a:solidFill>
              <a:latin typeface="Söhne"/>
            </a:endParaRPr>
          </a:p>
          <a:p>
            <a:endParaRPr lang="en-US" sz="2400" dirty="0"/>
          </a:p>
        </p:txBody>
      </p:sp>
      <p:sp>
        <p:nvSpPr>
          <p:cNvPr id="6" name="TextBox 5">
            <a:extLst>
              <a:ext uri="{FF2B5EF4-FFF2-40B4-BE49-F238E27FC236}">
                <a16:creationId xmlns:a16="http://schemas.microsoft.com/office/drawing/2014/main" id="{AE47DD55-EE86-7D1E-2DF2-4B7F96CCA83D}"/>
              </a:ext>
            </a:extLst>
          </p:cNvPr>
          <p:cNvSpPr txBox="1"/>
          <p:nvPr/>
        </p:nvSpPr>
        <p:spPr>
          <a:xfrm>
            <a:off x="4269121" y="185932"/>
            <a:ext cx="3653758" cy="584775"/>
          </a:xfrm>
          <a:prstGeom prst="rect">
            <a:avLst/>
          </a:prstGeom>
          <a:noFill/>
        </p:spPr>
        <p:txBody>
          <a:bodyPr wrap="square" rtlCol="0">
            <a:spAutoFit/>
          </a:bodyPr>
          <a:lstStyle/>
          <a:p>
            <a:r>
              <a:rPr lang="en-US" sz="3200" b="1" dirty="0" err="1"/>
              <a:t>RefactorGPT</a:t>
            </a:r>
            <a:r>
              <a:rPr lang="en-US" sz="3200" b="1" dirty="0"/>
              <a:t> Prompt</a:t>
            </a:r>
          </a:p>
        </p:txBody>
      </p:sp>
    </p:spTree>
    <p:extLst>
      <p:ext uri="{BB962C8B-B14F-4D97-AF65-F5344CB8AC3E}">
        <p14:creationId xmlns:p14="http://schemas.microsoft.com/office/powerpoint/2010/main" val="2069189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tegory">
            <a:extLst>
              <a:ext uri="{FF2B5EF4-FFF2-40B4-BE49-F238E27FC236}">
                <a16:creationId xmlns:a16="http://schemas.microsoft.com/office/drawing/2014/main" id="{EBD3E4AE-6FD1-AC9B-5401-F1256E96D385}"/>
              </a:ext>
            </a:extLst>
          </p:cNvPr>
          <p:cNvSpPr/>
          <p:nvPr/>
        </p:nvSpPr>
        <p:spPr>
          <a:xfrm>
            <a:off x="9914454" y="2958737"/>
            <a:ext cx="1606731" cy="1021591"/>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prompt">
            <a:extLst>
              <a:ext uri="{FF2B5EF4-FFF2-40B4-BE49-F238E27FC236}">
                <a16:creationId xmlns:a16="http://schemas.microsoft.com/office/drawing/2014/main" id="{07B7A3BF-3E19-F2B3-6F86-E1A5785ADAA6}"/>
              </a:ext>
            </a:extLst>
          </p:cNvPr>
          <p:cNvSpPr txBox="1"/>
          <p:nvPr/>
        </p:nvSpPr>
        <p:spPr>
          <a:xfrm>
            <a:off x="566057" y="-3223754"/>
            <a:ext cx="9207136" cy="1489638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D0D0D"/>
                </a:solidFill>
                <a:effectLst/>
                <a:latin typeface="Roboto" panose="02000000000000000000" pitchFamily="2" charset="0"/>
              </a:rPr>
              <a:t>You are an expert in software engineering including maintainability and refactoring.</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For every block of source code you are given, suggest several opportunities for renames.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Suggestions should help make the code more clear and honest, without being more verbose than needed.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Only show suggestions, never the updated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Keep responses brief.</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Behavior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When you receive code, list smells, rename suggestions, comment suggestions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Refactoring suggestion types</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We focus on suggestions that can be executed with automation</a:t>
            </a:r>
          </a:p>
          <a:p>
            <a:pPr rtl="0">
              <a:spcBef>
                <a:spcPts val="0"/>
              </a:spcBef>
              <a:spcAft>
                <a:spcPts val="0"/>
              </a:spcAft>
            </a:pP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Rename variable or parameter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Inline macro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Extract function or variable or constant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Add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Convert ternary to if</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Delete unused variable or parameter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Remove dead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Introduce parameter object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Grouping</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Group suggestions by the method they appear in, using a markdown heard. "Global" for no method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Rename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oldName1 -&gt; newName1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oldName2 -&gt; newName2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oldName3 -&gt; newName3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Smells response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Comment response format</a:t>
            </a:r>
            <a:r>
              <a:rPr lang="en-US" sz="1800" i="0" u="none" strike="noStrike" dirty="0">
                <a:solidFill>
                  <a:srgbClr val="0D0D0D"/>
                </a:solidFill>
                <a:effectLst/>
                <a:latin typeface="Roboto" panose="02000000000000000000" pitchFamily="2" charset="0"/>
              </a:rPr>
              <a:t> (use comment prefix for the language)</a:t>
            </a:r>
            <a:endParaRPr lang="en-US" sz="140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If you understand, say "Code&gt;"</a:t>
            </a:r>
            <a:endParaRPr lang="en-US" sz="1400" b="0" dirty="0">
              <a:effectLst/>
            </a:endParaRPr>
          </a:p>
          <a:p>
            <a:br>
              <a:rPr lang="en-US" sz="1400" dirty="0"/>
            </a:br>
            <a:endParaRPr lang="en-US" sz="1400" dirty="0">
              <a:solidFill>
                <a:schemeClr val="tx1">
                  <a:lumMod val="50000"/>
                  <a:lumOff val="50000"/>
                </a:schemeClr>
              </a:solidFill>
            </a:endParaRPr>
          </a:p>
        </p:txBody>
      </p:sp>
      <p:sp>
        <p:nvSpPr>
          <p:cNvPr id="3" name="TextBox 2">
            <a:extLst>
              <a:ext uri="{FF2B5EF4-FFF2-40B4-BE49-F238E27FC236}">
                <a16:creationId xmlns:a16="http://schemas.microsoft.com/office/drawing/2014/main" id="{328BBF91-956F-EBA3-0E7E-CED9425B4077}"/>
              </a:ext>
            </a:extLst>
          </p:cNvPr>
          <p:cNvSpPr txBox="1"/>
          <p:nvPr/>
        </p:nvSpPr>
        <p:spPr>
          <a:xfrm>
            <a:off x="10019212" y="809898"/>
            <a:ext cx="2246812" cy="3416320"/>
          </a:xfrm>
          <a:prstGeom prst="rect">
            <a:avLst/>
          </a:prstGeom>
          <a:noFill/>
        </p:spPr>
        <p:txBody>
          <a:bodyPr wrap="square" rtlCol="0">
            <a:spAutoFit/>
          </a:bodyPr>
          <a:lstStyle/>
          <a:p>
            <a:r>
              <a:rPr lang="en-US" sz="2400" b="1" i="0" dirty="0">
                <a:solidFill>
                  <a:schemeClr val="accent6">
                    <a:lumMod val="50000"/>
                  </a:schemeClr>
                </a:solidFill>
                <a:effectLst/>
                <a:latin typeface="Söhne"/>
              </a:rPr>
              <a:t>Role Play</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Clear task</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Constraints</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Response Structure</a:t>
            </a:r>
            <a:endParaRPr lang="en-US" sz="2400" b="1" dirty="0">
              <a:solidFill>
                <a:srgbClr val="0D0D0D"/>
              </a:solidFill>
              <a:latin typeface="Söhne"/>
            </a:endParaRPr>
          </a:p>
          <a:p>
            <a:endParaRPr lang="en-US" sz="2400" dirty="0"/>
          </a:p>
        </p:txBody>
      </p:sp>
      <p:sp>
        <p:nvSpPr>
          <p:cNvPr id="6" name="TextBox 5">
            <a:extLst>
              <a:ext uri="{FF2B5EF4-FFF2-40B4-BE49-F238E27FC236}">
                <a16:creationId xmlns:a16="http://schemas.microsoft.com/office/drawing/2014/main" id="{AE47DD55-EE86-7D1E-2DF2-4B7F96CCA83D}"/>
              </a:ext>
            </a:extLst>
          </p:cNvPr>
          <p:cNvSpPr txBox="1"/>
          <p:nvPr/>
        </p:nvSpPr>
        <p:spPr>
          <a:xfrm>
            <a:off x="4269121" y="-4108977"/>
            <a:ext cx="3653758" cy="584775"/>
          </a:xfrm>
          <a:prstGeom prst="rect">
            <a:avLst/>
          </a:prstGeom>
          <a:noFill/>
        </p:spPr>
        <p:txBody>
          <a:bodyPr wrap="square" rtlCol="0">
            <a:spAutoFit/>
          </a:bodyPr>
          <a:lstStyle/>
          <a:p>
            <a:r>
              <a:rPr lang="en-US" sz="3200" b="1" dirty="0" err="1"/>
              <a:t>RefactorGPT</a:t>
            </a:r>
            <a:r>
              <a:rPr lang="en-US" sz="3200" b="1" dirty="0"/>
              <a:t> Prompt</a:t>
            </a:r>
          </a:p>
        </p:txBody>
      </p:sp>
    </p:spTree>
    <p:extLst>
      <p:ext uri="{BB962C8B-B14F-4D97-AF65-F5344CB8AC3E}">
        <p14:creationId xmlns:p14="http://schemas.microsoft.com/office/powerpoint/2010/main" val="25831781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tegory">
            <a:extLst>
              <a:ext uri="{FF2B5EF4-FFF2-40B4-BE49-F238E27FC236}">
                <a16:creationId xmlns:a16="http://schemas.microsoft.com/office/drawing/2014/main" id="{EBD3E4AE-6FD1-AC9B-5401-F1256E96D385}"/>
              </a:ext>
            </a:extLst>
          </p:cNvPr>
          <p:cNvSpPr/>
          <p:nvPr/>
        </p:nvSpPr>
        <p:spPr>
          <a:xfrm>
            <a:off x="9914454" y="2958737"/>
            <a:ext cx="1606731" cy="1021591"/>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prompt">
            <a:extLst>
              <a:ext uri="{FF2B5EF4-FFF2-40B4-BE49-F238E27FC236}">
                <a16:creationId xmlns:a16="http://schemas.microsoft.com/office/drawing/2014/main" id="{07B7A3BF-3E19-F2B3-6F86-E1A5785ADAA6}"/>
              </a:ext>
            </a:extLst>
          </p:cNvPr>
          <p:cNvSpPr txBox="1"/>
          <p:nvPr/>
        </p:nvSpPr>
        <p:spPr>
          <a:xfrm>
            <a:off x="670815" y="-7448193"/>
            <a:ext cx="9207136" cy="1489638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D0D0D"/>
                </a:solidFill>
                <a:effectLst/>
                <a:latin typeface="Roboto" panose="02000000000000000000" pitchFamily="2" charset="0"/>
              </a:rPr>
              <a:t>You are an expert in software engineering including maintainability and refactoring.</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For every block of source code you are given, suggest several opportunities for renames.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Suggestions should help make the code more clear and honest, without being more verbose than needed.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Only show suggestions, never the updated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Keep responses brief.</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Behavior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When you receive code, list smells, rename suggestions, comment suggestions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Refactoring suggestion types</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We focus on suggestions that can be executed with automation</a:t>
            </a:r>
          </a:p>
          <a:p>
            <a:pPr rtl="0">
              <a:spcBef>
                <a:spcPts val="0"/>
              </a:spcBef>
              <a:spcAft>
                <a:spcPts val="0"/>
              </a:spcAft>
            </a:pP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Rename variable or parameter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Inline macro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Extract function or variable or constant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Add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Convert ternary to if</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Delete unused variable or parameter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Remove dead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Introduce parameter object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Grouping</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Group suggestions by the method they appear in, using a markdown heard. "Global" for no method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Rename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oldName1 -&gt; newName1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oldName2 -&gt; newName2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oldName3 -&gt; newName3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Smells response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Comment response format</a:t>
            </a:r>
            <a:r>
              <a:rPr lang="en-US" sz="1800" i="0" u="none" strike="noStrike" dirty="0">
                <a:solidFill>
                  <a:srgbClr val="0D0D0D"/>
                </a:solidFill>
                <a:effectLst/>
                <a:latin typeface="Roboto" panose="02000000000000000000" pitchFamily="2" charset="0"/>
              </a:rPr>
              <a:t> (use comment prefix for the language)</a:t>
            </a:r>
            <a:endParaRPr lang="en-US" sz="140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If you understand, say "Code&gt;"</a:t>
            </a:r>
            <a:endParaRPr lang="en-US" sz="1400" b="0" dirty="0">
              <a:effectLst/>
            </a:endParaRPr>
          </a:p>
          <a:p>
            <a:br>
              <a:rPr lang="en-US" sz="1400" dirty="0"/>
            </a:br>
            <a:endParaRPr lang="en-US" sz="1400" dirty="0">
              <a:solidFill>
                <a:schemeClr val="tx1">
                  <a:lumMod val="50000"/>
                  <a:lumOff val="50000"/>
                </a:schemeClr>
              </a:solidFill>
            </a:endParaRPr>
          </a:p>
        </p:txBody>
      </p:sp>
      <p:sp>
        <p:nvSpPr>
          <p:cNvPr id="3" name="TextBox 2">
            <a:extLst>
              <a:ext uri="{FF2B5EF4-FFF2-40B4-BE49-F238E27FC236}">
                <a16:creationId xmlns:a16="http://schemas.microsoft.com/office/drawing/2014/main" id="{328BBF91-956F-EBA3-0E7E-CED9425B4077}"/>
              </a:ext>
            </a:extLst>
          </p:cNvPr>
          <p:cNvSpPr txBox="1"/>
          <p:nvPr/>
        </p:nvSpPr>
        <p:spPr>
          <a:xfrm>
            <a:off x="10019212" y="809898"/>
            <a:ext cx="2246812" cy="3416320"/>
          </a:xfrm>
          <a:prstGeom prst="rect">
            <a:avLst/>
          </a:prstGeom>
          <a:noFill/>
        </p:spPr>
        <p:txBody>
          <a:bodyPr wrap="square" rtlCol="0">
            <a:spAutoFit/>
          </a:bodyPr>
          <a:lstStyle/>
          <a:p>
            <a:r>
              <a:rPr lang="en-US" sz="2400" b="1" i="0" dirty="0">
                <a:solidFill>
                  <a:schemeClr val="accent6">
                    <a:lumMod val="50000"/>
                  </a:schemeClr>
                </a:solidFill>
                <a:effectLst/>
                <a:latin typeface="Söhne"/>
              </a:rPr>
              <a:t>Role Play</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Clear task</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Constraints</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Response Structure</a:t>
            </a:r>
            <a:endParaRPr lang="en-US" sz="2400" b="1" dirty="0">
              <a:solidFill>
                <a:srgbClr val="0D0D0D"/>
              </a:solidFill>
              <a:latin typeface="Söhne"/>
            </a:endParaRPr>
          </a:p>
          <a:p>
            <a:endParaRPr lang="en-US" sz="2400" dirty="0"/>
          </a:p>
        </p:txBody>
      </p:sp>
      <p:sp>
        <p:nvSpPr>
          <p:cNvPr id="6" name="TextBox 5">
            <a:extLst>
              <a:ext uri="{FF2B5EF4-FFF2-40B4-BE49-F238E27FC236}">
                <a16:creationId xmlns:a16="http://schemas.microsoft.com/office/drawing/2014/main" id="{AE47DD55-EE86-7D1E-2DF2-4B7F96CCA83D}"/>
              </a:ext>
            </a:extLst>
          </p:cNvPr>
          <p:cNvSpPr txBox="1"/>
          <p:nvPr/>
        </p:nvSpPr>
        <p:spPr>
          <a:xfrm>
            <a:off x="4373879" y="-8333416"/>
            <a:ext cx="3653758" cy="584775"/>
          </a:xfrm>
          <a:prstGeom prst="rect">
            <a:avLst/>
          </a:prstGeom>
          <a:noFill/>
        </p:spPr>
        <p:txBody>
          <a:bodyPr wrap="square" rtlCol="0">
            <a:spAutoFit/>
          </a:bodyPr>
          <a:lstStyle/>
          <a:p>
            <a:r>
              <a:rPr lang="en-US" sz="3200" b="1" dirty="0" err="1"/>
              <a:t>RefactorGPT</a:t>
            </a:r>
            <a:r>
              <a:rPr lang="en-US" sz="3200" b="1" dirty="0"/>
              <a:t> Prompt</a:t>
            </a:r>
          </a:p>
        </p:txBody>
      </p:sp>
    </p:spTree>
    <p:extLst>
      <p:ext uri="{BB962C8B-B14F-4D97-AF65-F5344CB8AC3E}">
        <p14:creationId xmlns:p14="http://schemas.microsoft.com/office/powerpoint/2010/main" val="38711160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4E849-1F52-C544-A454-9102B6C7CCCA}"/>
              </a:ext>
            </a:extLst>
          </p:cNvPr>
          <p:cNvSpPr txBox="1"/>
          <p:nvPr/>
        </p:nvSpPr>
        <p:spPr>
          <a:xfrm>
            <a:off x="3071813" y="2921168"/>
            <a:ext cx="6048374" cy="1015663"/>
          </a:xfrm>
          <a:prstGeom prst="rect">
            <a:avLst/>
          </a:prstGeom>
          <a:noFill/>
        </p:spPr>
        <p:txBody>
          <a:bodyPr wrap="square" rtlCol="0">
            <a:spAutoFit/>
          </a:bodyPr>
          <a:lstStyle/>
          <a:p>
            <a:r>
              <a:rPr lang="en-US" sz="6000" dirty="0"/>
              <a:t>Back to the code…</a:t>
            </a:r>
          </a:p>
        </p:txBody>
      </p:sp>
    </p:spTree>
    <p:extLst>
      <p:ext uri="{BB962C8B-B14F-4D97-AF65-F5344CB8AC3E}">
        <p14:creationId xmlns:p14="http://schemas.microsoft.com/office/powerpoint/2010/main" val="457664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5FD9283E-CFE8-4123-6766-A4CB23A24EED}"/>
              </a:ext>
            </a:extLst>
          </p:cNvPr>
          <p:cNvSpPr/>
          <p:nvPr/>
        </p:nvSpPr>
        <p:spPr>
          <a:xfrm>
            <a:off x="4876800" y="304800"/>
            <a:ext cx="6405537" cy="1314629"/>
          </a:xfrm>
          <a:prstGeom prst="wedgeRoundRectCallout">
            <a:avLst/>
          </a:prstGeom>
          <a:solidFill>
            <a:schemeClr val="accent6">
              <a:alpha val="15037"/>
            </a:schemeClr>
          </a:solidFill>
          <a:scene3d>
            <a:camera prst="orthographicFront">
              <a:rot lat="0" lon="10800000" rev="0"/>
            </a:camera>
            <a:lightRig rig="threePt" dir="t"/>
          </a:scene3d>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701DCE0-CD0D-49EF-5D29-BCA422537B65}"/>
              </a:ext>
            </a:extLst>
          </p:cNvPr>
          <p:cNvSpPr txBox="1"/>
          <p:nvPr/>
        </p:nvSpPr>
        <p:spPr>
          <a:xfrm>
            <a:off x="444138" y="671691"/>
            <a:ext cx="10620104" cy="6186309"/>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 = 0, B = 0,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j;</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e = sin(A), n = sin(B), g = cos(A), m = cos(B);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 = 41 + (k % 80 - 40) * 1.3 / y + n, N = A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E(80 -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B)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(j = 0; 6.28 &gt; j; j += 0.07)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 6.28 &gt;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c = sin(</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d = cos(j), f = sin(j), h = d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 = 15 / (c * h * e + f * g + 5), l = cos(</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c * h * g - f * e;</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 * (l * h * m - t * n), y = 12 + D * (l * h * n + t * m),</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((f * e - c * d * g) * m - c * d * e - f * g - l * d * n);</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 &gt; z[o])</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 = D, b[o]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1; 1841 &gt; k; 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putchar</a:t>
            </a:r>
            <a:r>
              <a:rPr lang="en-US" sz="1200" i="0" u="none" strike="noStrike" dirty="0">
                <a:solidFill>
                  <a:srgbClr val="3B3B3B"/>
                </a:solidFill>
                <a:effectLst/>
                <a:highlight>
                  <a:srgbClr val="FFFFFF"/>
                </a:highlight>
                <a:latin typeface="Andale Mono" panose="020B0509000000000004" pitchFamily="49" charset="0"/>
              </a:rPr>
              <a:t>(k % 80 ? b[k] : 10);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sp>
        <p:nvSpPr>
          <p:cNvPr id="3" name="TextBox 2">
            <a:extLst>
              <a:ext uri="{FF2B5EF4-FFF2-40B4-BE49-F238E27FC236}">
                <a16:creationId xmlns:a16="http://schemas.microsoft.com/office/drawing/2014/main" id="{8586CA10-9E93-FA01-E707-DE267B8F6430}"/>
              </a:ext>
            </a:extLst>
          </p:cNvPr>
          <p:cNvSpPr txBox="1"/>
          <p:nvPr/>
        </p:nvSpPr>
        <p:spPr>
          <a:xfrm>
            <a:off x="5052406" y="393700"/>
            <a:ext cx="6179131" cy="1200329"/>
          </a:xfrm>
          <a:prstGeom prst="rect">
            <a:avLst/>
          </a:prstGeom>
          <a:noFill/>
        </p:spPr>
        <p:txBody>
          <a:bodyPr wrap="square" rtlCol="0">
            <a:spAutoFit/>
          </a:bodyPr>
          <a:lstStyle/>
          <a:p>
            <a:pPr fontAlgn="base"/>
            <a:r>
              <a:rPr lang="en-US" sz="1800" b="0" i="0" u="none" strike="noStrike" dirty="0">
                <a:solidFill>
                  <a:srgbClr val="000000"/>
                </a:solidFill>
                <a:effectLst/>
                <a:latin typeface="Roboto" panose="02000000000000000000" pitchFamily="2" charset="0"/>
              </a:rPr>
              <a:t>Rename variable or parameter: </a:t>
            </a:r>
            <a:r>
              <a:rPr lang="en-US" sz="1800" b="1" i="0" u="none" strike="noStrike" dirty="0">
                <a:solidFill>
                  <a:srgbClr val="000000"/>
                </a:solidFill>
                <a:effectLst/>
                <a:latin typeface="Roboto" panose="02000000000000000000" pitchFamily="2" charset="0"/>
              </a:rPr>
              <a:t>_, x, y, o, N → underscore, </a:t>
            </a:r>
            <a:r>
              <a:rPr lang="en-US" sz="1800" b="1" i="0" u="none" strike="noStrike" dirty="0" err="1">
                <a:solidFill>
                  <a:srgbClr val="000000"/>
                </a:solidFill>
                <a:effectLst/>
                <a:latin typeface="Roboto" panose="02000000000000000000" pitchFamily="2" charset="0"/>
              </a:rPr>
              <a:t>x_pos</a:t>
            </a:r>
            <a:r>
              <a:rPr lang="en-US" sz="1800" b="1" i="0" u="none" strike="noStrike" dirty="0">
                <a:solidFill>
                  <a:srgbClr val="000000"/>
                </a:solidFill>
                <a:effectLst/>
                <a:latin typeface="Roboto" panose="02000000000000000000" pitchFamily="2" charset="0"/>
              </a:rPr>
              <a:t>, </a:t>
            </a:r>
            <a:r>
              <a:rPr lang="en-US" sz="1800" b="1" i="0" u="none" strike="noStrike" dirty="0" err="1">
                <a:solidFill>
                  <a:srgbClr val="000000"/>
                </a:solidFill>
                <a:effectLst/>
                <a:latin typeface="Roboto" panose="02000000000000000000" pitchFamily="2" charset="0"/>
              </a:rPr>
              <a:t>y_pos</a:t>
            </a:r>
            <a:r>
              <a:rPr lang="en-US" sz="1800" b="1" i="0" u="none" strike="noStrike" dirty="0">
                <a:solidFill>
                  <a:srgbClr val="000000"/>
                </a:solidFill>
                <a:effectLst/>
                <a:latin typeface="Roboto" panose="02000000000000000000" pitchFamily="2" charset="0"/>
              </a:rPr>
              <a:t>, offset, </a:t>
            </a:r>
            <a:r>
              <a:rPr lang="en-US" sz="1800" b="1" i="0" u="none" strike="noStrike" dirty="0" err="1">
                <a:solidFill>
                  <a:srgbClr val="000000"/>
                </a:solidFill>
                <a:effectLst/>
                <a:latin typeface="Roboto" panose="02000000000000000000" pitchFamily="2" charset="0"/>
              </a:rPr>
              <a:t>N_value</a:t>
            </a:r>
            <a:endParaRPr lang="en-US" sz="1800" b="1" i="0" u="none" strike="noStrike" dirty="0">
              <a:solidFill>
                <a:srgbClr val="000000"/>
              </a:solidFill>
              <a:effectLst/>
              <a:latin typeface="Roboto" panose="02000000000000000000" pitchFamily="2" charset="0"/>
            </a:endParaRPr>
          </a:p>
          <a:p>
            <a:pPr rtl="0" fontAlgn="base">
              <a:spcBef>
                <a:spcPts val="0"/>
              </a:spcBef>
              <a:spcAft>
                <a:spcPts val="0"/>
              </a:spcAft>
            </a:pP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pPr>
            <a:r>
              <a:rPr lang="en-US" sz="1800" b="0" i="0" u="none" strike="noStrike" dirty="0">
                <a:solidFill>
                  <a:srgbClr val="000000"/>
                </a:solidFill>
                <a:effectLst/>
                <a:latin typeface="Roboto" panose="02000000000000000000" pitchFamily="2" charset="0"/>
              </a:rPr>
              <a:t>Rename variable or parameter: </a:t>
            </a:r>
            <a:r>
              <a:rPr lang="en-US" sz="1800" b="1" i="0" u="none" strike="noStrike" dirty="0">
                <a:solidFill>
                  <a:srgbClr val="000000"/>
                </a:solidFill>
                <a:effectLst/>
                <a:latin typeface="Roboto" panose="02000000000000000000" pitchFamily="2" charset="0"/>
              </a:rPr>
              <a:t>A, B → </a:t>
            </a:r>
            <a:r>
              <a:rPr lang="en-US" sz="1800" b="1" i="0" u="none" strike="noStrike" dirty="0" err="1">
                <a:solidFill>
                  <a:srgbClr val="000000"/>
                </a:solidFill>
                <a:effectLst/>
                <a:latin typeface="Roboto" panose="02000000000000000000" pitchFamily="2" charset="0"/>
              </a:rPr>
              <a:t>angle_A</a:t>
            </a:r>
            <a:r>
              <a:rPr lang="en-US" sz="1800" b="1" i="0" u="none" strike="noStrike" dirty="0">
                <a:solidFill>
                  <a:srgbClr val="000000"/>
                </a:solidFill>
                <a:effectLst/>
                <a:latin typeface="Roboto" panose="02000000000000000000" pitchFamily="2" charset="0"/>
              </a:rPr>
              <a:t>, </a:t>
            </a:r>
            <a:r>
              <a:rPr lang="en-US" sz="1800" b="1" i="0" u="none" strike="noStrike" dirty="0" err="1">
                <a:solidFill>
                  <a:srgbClr val="000000"/>
                </a:solidFill>
                <a:effectLst/>
                <a:latin typeface="Roboto" panose="02000000000000000000" pitchFamily="2" charset="0"/>
              </a:rPr>
              <a:t>angle_B</a:t>
            </a:r>
            <a:endParaRPr lang="en-US" sz="1800" b="1" i="0" u="none" strike="noStrike" dirty="0">
              <a:solidFill>
                <a:srgbClr val="000000"/>
              </a:solidFill>
              <a:effectLst/>
              <a:latin typeface="Roboto" panose="02000000000000000000" pitchFamily="2" charset="0"/>
            </a:endParaRPr>
          </a:p>
        </p:txBody>
      </p:sp>
      <p:pic>
        <p:nvPicPr>
          <p:cNvPr id="5" name="Picture 2" descr="ChatGPT Logo PNG With Transparent Background">
            <a:extLst>
              <a:ext uri="{FF2B5EF4-FFF2-40B4-BE49-F238E27FC236}">
                <a16:creationId xmlns:a16="http://schemas.microsoft.com/office/drawing/2014/main" id="{7138EF78-4EE5-C27D-E744-43CB86F5A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6562" y="1986320"/>
            <a:ext cx="2953407" cy="8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70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60E23-D2EB-1B2F-1C6F-3A9C769B288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7EEE3EE-25A9-E9FE-0E3E-5214335BAB3C}"/>
              </a:ext>
            </a:extLst>
          </p:cNvPr>
          <p:cNvSpPr txBox="1"/>
          <p:nvPr/>
        </p:nvSpPr>
        <p:spPr>
          <a:xfrm>
            <a:off x="444138" y="671691"/>
            <a:ext cx="10620104" cy="6186309"/>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 = 0, B = 0,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j;</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e = sin(A), n = sin(B), g = cos(A), m = cos(B);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 = 41 + (k % 80 - 40) * 1.3 / y + n, N = A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E(80 -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B)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(j = 0; 6.28 &gt; j; j += 0.07)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 6.28 &gt;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c = sin(</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d = cos(j), f = sin(j), h = d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 = 15 / (c * h * e + f * g + 5), l = cos(</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c * h * g - f * e;</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 * (l * h * m - t * n), y = 12 + D * (l * h * n + t * m),</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((f * e - c * d * g) * m - c * d * e - f * g - l * d * n);</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 &gt; z[o])</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 = D, b[o]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1; 1841 &gt; k; 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putchar</a:t>
            </a:r>
            <a:r>
              <a:rPr lang="en-US" sz="1200" i="0" u="none" strike="noStrike" dirty="0">
                <a:solidFill>
                  <a:srgbClr val="3B3B3B"/>
                </a:solidFill>
                <a:effectLst/>
                <a:highlight>
                  <a:srgbClr val="FFFFFF"/>
                </a:highlight>
                <a:latin typeface="Andale Mono" panose="020B0509000000000004" pitchFamily="49" charset="0"/>
              </a:rPr>
              <a:t>(k % 80 ? b[k] : 10);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spTree>
    <p:extLst>
      <p:ext uri="{BB962C8B-B14F-4D97-AF65-F5344CB8AC3E}">
        <p14:creationId xmlns:p14="http://schemas.microsoft.com/office/powerpoint/2010/main" val="246572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E0DB29-DEE4-6BFB-3D79-A80B47D42938}"/>
              </a:ext>
            </a:extLst>
          </p:cNvPr>
          <p:cNvSpPr txBox="1"/>
          <p:nvPr/>
        </p:nvSpPr>
        <p:spPr>
          <a:xfrm>
            <a:off x="3895525" y="1997839"/>
            <a:ext cx="4400948" cy="2308324"/>
          </a:xfrm>
          <a:prstGeom prst="rect">
            <a:avLst/>
          </a:prstGeom>
          <a:noFill/>
        </p:spPr>
        <p:txBody>
          <a:bodyPr wrap="none" rtlCol="0">
            <a:spAutoFit/>
          </a:bodyPr>
          <a:lstStyle/>
          <a:p>
            <a:pPr algn="ctr"/>
            <a:r>
              <a:rPr lang="en-US" sz="4800" dirty="0">
                <a:latin typeface="+mj-lt"/>
              </a:rPr>
              <a:t>What does it do?</a:t>
            </a:r>
          </a:p>
          <a:p>
            <a:pPr algn="ctr"/>
            <a:endParaRPr lang="en-US" sz="4800" dirty="0">
              <a:latin typeface="+mj-lt"/>
            </a:endParaRPr>
          </a:p>
          <a:p>
            <a:pPr algn="ctr"/>
            <a:r>
              <a:rPr lang="en-US" sz="4800" dirty="0">
                <a:latin typeface="+mj-lt"/>
              </a:rPr>
              <a:t>Let’s run it!</a:t>
            </a:r>
          </a:p>
        </p:txBody>
      </p:sp>
    </p:spTree>
    <p:extLst>
      <p:ext uri="{BB962C8B-B14F-4D97-AF65-F5344CB8AC3E}">
        <p14:creationId xmlns:p14="http://schemas.microsoft.com/office/powerpoint/2010/main" val="4070557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2715C-409B-0442-6F8F-92F016BB1F6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677E11F-7E33-E413-2A0A-3AB5C2709E07}"/>
              </a:ext>
            </a:extLst>
          </p:cNvPr>
          <p:cNvSpPr txBox="1"/>
          <p:nvPr/>
        </p:nvSpPr>
        <p:spPr>
          <a:xfrm>
            <a:off x="248194" y="418010"/>
            <a:ext cx="10620104" cy="6740307"/>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j;</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e = sin(</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n = sin(</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g = cos(</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m = cos(</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offset = 41 + (k % 80 - 40) * 1.3 / y + n, N =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[offset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render_donut</a:t>
            </a:r>
            <a:r>
              <a:rPr lang="en-US" sz="1200" i="0" u="none" strike="noStrike" dirty="0">
                <a:solidFill>
                  <a:srgbClr val="3B3B3B"/>
                </a:solidFill>
                <a:effectLst/>
                <a:highlight>
                  <a:srgbClr val="FFFFFF"/>
                </a:highlight>
                <a:latin typeface="Andale Mono" panose="020B0509000000000004" pitchFamily="49" charset="0"/>
              </a:rPr>
              <a:t>(80 -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(j = 0; 6.28 &gt; j; j += 0.07)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 6.28 &gt;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c = sin(</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d = cos(j), f = sin(j), h = d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 = 15 / (c * h * e + f * g + 5), l = cos(</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c * h * g - f * e;</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 * (l * h * m - t * n), y = 12 + D * (l * h * n + t * m),</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offset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((f * e - c * d * g) * m - c * d * e - f * g - l * d * n);</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 &gt; z[offset])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z[offset] = D, b[offset]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1; 1841 &gt; k;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putchar</a:t>
            </a:r>
            <a:r>
              <a:rPr lang="en-US" sz="1200" i="0" u="none" strike="noStrike" dirty="0">
                <a:solidFill>
                  <a:srgbClr val="3B3B3B"/>
                </a:solidFill>
                <a:effectLst/>
                <a:highlight>
                  <a:srgbClr val="FFFFFF"/>
                </a:highlight>
                <a:latin typeface="Andale Mono" panose="020B0509000000000004" pitchFamily="49" charset="0"/>
              </a:rPr>
              <a:t>(k % 80 ? b[k] : 10);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8067B73F-9DBA-6E00-1F8E-CE42CA605BAC}"/>
              </a:ext>
            </a:extLst>
          </p:cNvPr>
          <p:cNvGraphicFramePr>
            <a:graphicFrameLocks noGrp="1"/>
          </p:cNvGraphicFramePr>
          <p:nvPr/>
        </p:nvGraphicFramePr>
        <p:xfrm>
          <a:off x="8125097" y="-1"/>
          <a:ext cx="4066903" cy="3879669"/>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4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A -&gt; </a:t>
                      </a:r>
                      <a:r>
                        <a:rPr lang="en-US" dirty="0" err="1"/>
                        <a:t>angle_A</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B -&gt; </a:t>
                      </a:r>
                      <a:r>
                        <a:rPr lang="en-US" dirty="0" err="1"/>
                        <a:t>angle_B</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1334524154"/>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function E -&gt; </a:t>
                      </a:r>
                      <a:r>
                        <a:rPr lang="en-US" dirty="0" err="1"/>
                        <a:t>render_donut</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3338913205"/>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o -&gt; offset</a:t>
                      </a:r>
                    </a:p>
                  </a:txBody>
                  <a:tcPr/>
                </a:tc>
                <a:extLst>
                  <a:ext uri="{0D108BD9-81ED-4DB2-BD59-A6C34878D82A}">
                    <a16:rowId xmlns:a16="http://schemas.microsoft.com/office/drawing/2014/main" val="2281948668"/>
                  </a:ext>
                </a:extLst>
              </a:tr>
            </a:tbl>
          </a:graphicData>
        </a:graphic>
      </p:graphicFrame>
    </p:spTree>
    <p:extLst>
      <p:ext uri="{BB962C8B-B14F-4D97-AF65-F5344CB8AC3E}">
        <p14:creationId xmlns:p14="http://schemas.microsoft.com/office/powerpoint/2010/main" val="247507424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248194" y="418010"/>
            <a:ext cx="10620104" cy="6740307"/>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j;</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e = sin(</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n = sin(</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g = cos(</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m = cos(</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offset = 41 + (k % 80 - 40) * 1.3 / y + n, N =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[offset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render_donut</a:t>
            </a:r>
            <a:r>
              <a:rPr lang="en-US" sz="1200" i="0" u="none" strike="noStrike" dirty="0">
                <a:solidFill>
                  <a:srgbClr val="3B3B3B"/>
                </a:solidFill>
                <a:effectLst/>
                <a:highlight>
                  <a:srgbClr val="FFFFFF"/>
                </a:highlight>
                <a:latin typeface="Andale Mono" panose="020B0509000000000004" pitchFamily="49" charset="0"/>
              </a:rPr>
              <a:t>(80 -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(j = 0; 6.28 &gt; j; j += 0.07)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 6.28 &gt;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c = sin(</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d = cos(j), f = sin(j), h = d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 = 15 / (c * h * e + f * g + 5), l = cos(</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c * h * g - f * e;</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 * (l * h * m - t * n), y = 12 + D * (l * h * n + t * m),</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offset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((f * e - c * d * g) * m - c * d * e - f * g - l * d * n);</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 &gt; z[offset])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z[offset] = D, b[offset]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1; 1841 &gt; k;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putchar</a:t>
            </a:r>
            <a:r>
              <a:rPr lang="en-US" sz="1200" i="0" u="none" strike="noStrike" dirty="0">
                <a:solidFill>
                  <a:srgbClr val="3B3B3B"/>
                </a:solidFill>
                <a:effectLst/>
                <a:highlight>
                  <a:srgbClr val="FFFFFF"/>
                </a:highlight>
                <a:latin typeface="Andale Mono" panose="020B0509000000000004" pitchFamily="49" charset="0"/>
              </a:rPr>
              <a:t>(k % 80 ? b[k] : 10);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EF470EA9-F5EF-8CF3-C597-D1658B1A5074}"/>
              </a:ext>
            </a:extLst>
          </p:cNvPr>
          <p:cNvGraphicFramePr>
            <a:graphicFrameLocks noGrp="1"/>
          </p:cNvGraphicFramePr>
          <p:nvPr>
            <p:extLst>
              <p:ext uri="{D42A27DB-BD31-4B8C-83A1-F6EECF244321}">
                <p14:modId xmlns:p14="http://schemas.microsoft.com/office/powerpoint/2010/main" val="474116991"/>
              </p:ext>
            </p:extLst>
          </p:nvPr>
        </p:nvGraphicFramePr>
        <p:xfrm>
          <a:off x="8125097" y="-1"/>
          <a:ext cx="4066903" cy="3879669"/>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4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A -&gt; </a:t>
                      </a:r>
                      <a:r>
                        <a:rPr lang="en-US" dirty="0" err="1"/>
                        <a:t>angle_A</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B -&gt; </a:t>
                      </a:r>
                      <a:r>
                        <a:rPr lang="en-US" dirty="0" err="1"/>
                        <a:t>angle_B</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1334524154"/>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function E -&gt; </a:t>
                      </a:r>
                      <a:r>
                        <a:rPr lang="en-US" dirty="0" err="1"/>
                        <a:t>render_donut</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3338913205"/>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o -&gt; offset</a:t>
                      </a:r>
                    </a:p>
                  </a:txBody>
                  <a:tcPr/>
                </a:tc>
                <a:extLst>
                  <a:ext uri="{0D108BD9-81ED-4DB2-BD59-A6C34878D82A}">
                    <a16:rowId xmlns:a16="http://schemas.microsoft.com/office/drawing/2014/main" val="2281948668"/>
                  </a:ext>
                </a:extLst>
              </a:tr>
            </a:tbl>
          </a:graphicData>
        </a:graphic>
      </p:graphicFrame>
      <p:sp>
        <p:nvSpPr>
          <p:cNvPr id="5" name="TextBox 4">
            <a:extLst>
              <a:ext uri="{FF2B5EF4-FFF2-40B4-BE49-F238E27FC236}">
                <a16:creationId xmlns:a16="http://schemas.microsoft.com/office/drawing/2014/main" id="{C8C1699C-E572-55CF-01FD-752EDDB69BA8}"/>
              </a:ext>
            </a:extLst>
          </p:cNvPr>
          <p:cNvSpPr txBox="1"/>
          <p:nvPr/>
        </p:nvSpPr>
        <p:spPr>
          <a:xfrm>
            <a:off x="5339861" y="2382715"/>
            <a:ext cx="1512277" cy="523220"/>
          </a:xfrm>
          <a:prstGeom prst="rect">
            <a:avLst/>
          </a:prstGeom>
          <a:noFill/>
        </p:spPr>
        <p:txBody>
          <a:bodyPr wrap="square" rtlCol="0">
            <a:spAutoFit/>
          </a:bodyPr>
          <a:lstStyle/>
          <a:p>
            <a:r>
              <a:rPr lang="en-US" sz="2800" dirty="0"/>
              <a:t>Whoops!</a:t>
            </a:r>
          </a:p>
        </p:txBody>
      </p:sp>
      <p:cxnSp>
        <p:nvCxnSpPr>
          <p:cNvPr id="7" name="Straight Arrow Connector 6">
            <a:extLst>
              <a:ext uri="{FF2B5EF4-FFF2-40B4-BE49-F238E27FC236}">
                <a16:creationId xmlns:a16="http://schemas.microsoft.com/office/drawing/2014/main" id="{5BDB4432-D37F-0655-BD3D-7F3692F38D88}"/>
              </a:ext>
            </a:extLst>
          </p:cNvPr>
          <p:cNvCxnSpPr>
            <a:cxnSpLocks/>
          </p:cNvCxnSpPr>
          <p:nvPr/>
        </p:nvCxnSpPr>
        <p:spPr>
          <a:xfrm>
            <a:off x="6852138" y="2644325"/>
            <a:ext cx="115237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ounded Rectangle 2">
            <a:extLst>
              <a:ext uri="{FF2B5EF4-FFF2-40B4-BE49-F238E27FC236}">
                <a16:creationId xmlns:a16="http://schemas.microsoft.com/office/drawing/2014/main" id="{7D933BA3-B623-E680-1EE8-B96745C651F7}"/>
              </a:ext>
            </a:extLst>
          </p:cNvPr>
          <p:cNvSpPr/>
          <p:nvPr/>
        </p:nvSpPr>
        <p:spPr>
          <a:xfrm>
            <a:off x="362495" y="2409091"/>
            <a:ext cx="2952205" cy="298938"/>
          </a:xfrm>
          <a:prstGeom prst="roundRect">
            <a:avLst/>
          </a:prstGeom>
          <a:solidFill>
            <a:schemeClr val="accent2">
              <a:lumMod val="50000"/>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3870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0809-DA48-D213-2625-7B723F7DA15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AF227A-8E32-395A-3504-914E11A8F1DB}"/>
              </a:ext>
            </a:extLst>
          </p:cNvPr>
          <p:cNvSpPr txBox="1"/>
          <p:nvPr/>
        </p:nvSpPr>
        <p:spPr>
          <a:xfrm>
            <a:off x="248194" y="418010"/>
            <a:ext cx="10620104" cy="6740307"/>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j;</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e = sin(</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n = sin(</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g = cos(</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m = cos(</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offset = 41 + (k % 80 - 40) * 1.3 / y + n, N =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[offset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render_donut</a:t>
            </a:r>
            <a:r>
              <a:rPr lang="en-US" sz="1200" i="0" u="none" strike="noStrike" dirty="0">
                <a:solidFill>
                  <a:srgbClr val="3B3B3B"/>
                </a:solidFill>
                <a:effectLst/>
                <a:highlight>
                  <a:srgbClr val="FFFFFF"/>
                </a:highlight>
                <a:latin typeface="Andale Mono" panose="020B0509000000000004" pitchFamily="49" charset="0"/>
              </a:rPr>
              <a:t>(80 -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(j = 0; 6.28 &gt; j; j += 0.07)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 6.28 &gt;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c = sin(</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d = cos(j), f = sin(j), h = d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 = 15 / (c * h * e + f * g + 5), l = cos(</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c * h * g - f * e;</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 * (l * h * m - t * n), y = 12 + D * (l * h * n + t * m),</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offset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((f * e - c * d * g) * m - c * d * e - f * g - l * d * n);</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 &gt; z[offset])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z[offset] = D, b[offset]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1; 1841 &gt; k;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putchar</a:t>
            </a:r>
            <a:r>
              <a:rPr lang="en-US" sz="1200" i="0" u="none" strike="noStrike" dirty="0">
                <a:solidFill>
                  <a:srgbClr val="3B3B3B"/>
                </a:solidFill>
                <a:effectLst/>
                <a:highlight>
                  <a:srgbClr val="FFFFFF"/>
                </a:highlight>
                <a:latin typeface="Andale Mono" panose="020B0509000000000004" pitchFamily="49" charset="0"/>
              </a:rPr>
              <a:t>(k % 80 ? b[k] : 10);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E2A526DB-B11F-E153-DB78-4CFADBF42312}"/>
              </a:ext>
            </a:extLst>
          </p:cNvPr>
          <p:cNvGraphicFramePr>
            <a:graphicFrameLocks noGrp="1"/>
          </p:cNvGraphicFramePr>
          <p:nvPr/>
        </p:nvGraphicFramePr>
        <p:xfrm>
          <a:off x="8125097" y="-1"/>
          <a:ext cx="4066903" cy="3879669"/>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4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A -&gt; </a:t>
                      </a:r>
                      <a:r>
                        <a:rPr lang="en-US" dirty="0" err="1"/>
                        <a:t>angle_A</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B -&gt; </a:t>
                      </a:r>
                      <a:r>
                        <a:rPr lang="en-US" dirty="0" err="1"/>
                        <a:t>angle_B</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1334524154"/>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function E -&gt; </a:t>
                      </a:r>
                      <a:r>
                        <a:rPr lang="en-US" dirty="0" err="1"/>
                        <a:t>render_donut</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3338913205"/>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o -&gt; offset</a:t>
                      </a:r>
                    </a:p>
                  </a:txBody>
                  <a:tcPr/>
                </a:tc>
                <a:extLst>
                  <a:ext uri="{0D108BD9-81ED-4DB2-BD59-A6C34878D82A}">
                    <a16:rowId xmlns:a16="http://schemas.microsoft.com/office/drawing/2014/main" val="2281948668"/>
                  </a:ext>
                </a:extLst>
              </a:tr>
            </a:tbl>
          </a:graphicData>
        </a:graphic>
      </p:graphicFrame>
      <p:sp>
        <p:nvSpPr>
          <p:cNvPr id="4" name="Rounded Rectangle 2">
            <a:extLst>
              <a:ext uri="{FF2B5EF4-FFF2-40B4-BE49-F238E27FC236}">
                <a16:creationId xmlns:a16="http://schemas.microsoft.com/office/drawing/2014/main" id="{906028B4-8D99-448B-D9F3-7D7978D87AF6}"/>
              </a:ext>
            </a:extLst>
          </p:cNvPr>
          <p:cNvSpPr/>
          <p:nvPr/>
        </p:nvSpPr>
        <p:spPr>
          <a:xfrm>
            <a:off x="309741" y="1512277"/>
            <a:ext cx="4930474" cy="298938"/>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2">
            <a:extLst>
              <a:ext uri="{FF2B5EF4-FFF2-40B4-BE49-F238E27FC236}">
                <a16:creationId xmlns:a16="http://schemas.microsoft.com/office/drawing/2014/main" id="{A28A8F43-F429-7493-73FF-1CE34FB6DC3A}"/>
              </a:ext>
            </a:extLst>
          </p:cNvPr>
          <p:cNvSpPr/>
          <p:nvPr/>
        </p:nvSpPr>
        <p:spPr>
          <a:xfrm>
            <a:off x="523687" y="3018692"/>
            <a:ext cx="2878936" cy="594946"/>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2430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259806" y="171630"/>
            <a:ext cx="10620104" cy="8586966"/>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 phi, 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sin(</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 sin(</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cos(</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cos(</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offset = 41 + (k % 80 - 40) * 1.3 / y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N =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frame_buffer</a:t>
            </a:r>
            <a:r>
              <a:rPr lang="en-US" sz="1200" i="0" u="none" strike="noStrike" dirty="0">
                <a:solidFill>
                  <a:srgbClr val="3B3B3B"/>
                </a:solidFill>
                <a:effectLst/>
                <a:highlight>
                  <a:srgbClr val="FFFFFF"/>
                </a:highlight>
                <a:latin typeface="Andale Mono" panose="020B0509000000000004" pitchFamily="49" charset="0"/>
              </a:rPr>
              <a:t>[k]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[offset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render_donut</a:t>
            </a:r>
            <a:r>
              <a:rPr lang="en-US" sz="1200" i="0" u="none" strike="noStrike" dirty="0">
                <a:solidFill>
                  <a:srgbClr val="3B3B3B"/>
                </a:solidFill>
                <a:effectLst/>
                <a:highlight>
                  <a:srgbClr val="FFFFFF"/>
                </a:highlight>
                <a:latin typeface="Andale Mono" panose="020B0509000000000004" pitchFamily="49" charset="0"/>
              </a:rPr>
              <a:t>(80 -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(theta = 0; 6.28 &gt; theta; theta += 0.07)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(phi = 0; 6.28 &gt; phi; phi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sin(phi);</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cos(theta);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sin(theta);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distance = 15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+ 5);</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l = cos(phi);</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distance * (l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y = 12 + distance * (l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 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offset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l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(distance &gt; z[offset])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z[offset] = distance, </a:t>
            </a:r>
            <a:r>
              <a:rPr lang="en-US" sz="1200" i="0" u="none" strike="noStrike" dirty="0" err="1">
                <a:solidFill>
                  <a:srgbClr val="3B3B3B"/>
                </a:solidFill>
                <a:effectLst/>
                <a:highlight>
                  <a:srgbClr val="FFFFFF"/>
                </a:highlight>
                <a:latin typeface="Andale Mono" panose="020B0509000000000004" pitchFamily="49" charset="0"/>
              </a:rPr>
              <a:t>frame_buffer</a:t>
            </a:r>
            <a:r>
              <a:rPr lang="en-US" sz="1200" i="0" u="none" strike="noStrike" dirty="0">
                <a:solidFill>
                  <a:srgbClr val="3B3B3B"/>
                </a:solidFill>
                <a:effectLst/>
                <a:highlight>
                  <a:srgbClr val="FFFFFF"/>
                </a:highlight>
                <a:latin typeface="Andale Mono" panose="020B0509000000000004" pitchFamily="49" charset="0"/>
              </a:rPr>
              <a:t>[offset]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print_frame_buffer</a:t>
            </a:r>
            <a:r>
              <a:rPr lang="en-US" sz="1200" i="0" u="none" strike="noStrike" dirty="0">
                <a:solidFill>
                  <a:srgbClr val="3B3B3B"/>
                </a:solidFill>
                <a:effectLst/>
                <a:highlight>
                  <a:srgbClr val="FFFFFF"/>
                </a:highlight>
                <a:latin typeface="Andale Mono" panose="020B0509000000000004" pitchFamily="49" charset="0"/>
              </a:rPr>
              <a:t>(k);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3467F0E5-1482-8C0B-85CF-70E71CB748BB}"/>
              </a:ext>
            </a:extLst>
          </p:cNvPr>
          <p:cNvGraphicFramePr>
            <a:graphicFrameLocks noGrp="1"/>
          </p:cNvGraphicFramePr>
          <p:nvPr>
            <p:extLst>
              <p:ext uri="{D42A27DB-BD31-4B8C-83A1-F6EECF244321}">
                <p14:modId xmlns:p14="http://schemas.microsoft.com/office/powerpoint/2010/main" val="2934549533"/>
              </p:ext>
            </p:extLst>
          </p:nvPr>
        </p:nvGraphicFramePr>
        <p:xfrm>
          <a:off x="8887098" y="39187"/>
          <a:ext cx="3304902" cy="5521185"/>
        </p:xfrm>
        <a:graphic>
          <a:graphicData uri="http://schemas.openxmlformats.org/drawingml/2006/table">
            <a:tbl>
              <a:tblPr firstRow="1" bandRow="1">
                <a:tableStyleId>{5C22544A-7EE6-4342-B048-85BDC9FD1C3A}</a:tableStyleId>
              </a:tblPr>
              <a:tblGrid>
                <a:gridCol w="3304902">
                  <a:extLst>
                    <a:ext uri="{9D8B030D-6E8A-4147-A177-3AD203B41FA5}">
                      <a16:colId xmlns:a16="http://schemas.microsoft.com/office/drawing/2014/main" val="4242953545"/>
                    </a:ext>
                  </a:extLst>
                </a:gridCol>
              </a:tblGrid>
              <a:tr h="409353">
                <a:tc>
                  <a:txBody>
                    <a:bodyPr/>
                    <a:lstStyle/>
                    <a:p>
                      <a:r>
                        <a:rPr lang="en-US" dirty="0"/>
                        <a:t>6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Split </a:t>
                      </a:r>
                      <a:r>
                        <a:rPr lang="en-US" dirty="0" err="1"/>
                        <a:t>inits</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e -&gt; </a:t>
                      </a:r>
                      <a:r>
                        <a:rPr lang="en-US" dirty="0" err="1"/>
                        <a:t>sin_A</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1334524154"/>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n -&gt; </a:t>
                      </a:r>
                      <a:r>
                        <a:rPr lang="en-US" dirty="0" err="1"/>
                        <a:t>sin_B</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3338913205"/>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g -&gt; </a:t>
                      </a:r>
                      <a:r>
                        <a:rPr lang="en-US" dirty="0" err="1">
                          <a:latin typeface="+mn-lt"/>
                          <a:cs typeface="Consolas" panose="020B0609020204030204" pitchFamily="49" charset="0"/>
                        </a:rPr>
                        <a:t>cos_A</a:t>
                      </a:r>
                      <a:endParaRPr lang="en-US" dirty="0">
                        <a:latin typeface="+mn-lt"/>
                        <a:cs typeface="Consolas" panose="020B0609020204030204" pitchFamily="49" charset="0"/>
                      </a:endParaRPr>
                    </a:p>
                  </a:txBody>
                  <a:tcPr/>
                </a:tc>
                <a:extLst>
                  <a:ext uri="{0D108BD9-81ED-4DB2-BD59-A6C34878D82A}">
                    <a16:rowId xmlns:a16="http://schemas.microsoft.com/office/drawing/2014/main" val="228194866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a:t>
                      </a:r>
                      <a:r>
                        <a:rPr lang="en-US" b="1" dirty="0">
                          <a:latin typeface="+mn-lt"/>
                          <a:cs typeface="Consolas" panose="020B0609020204030204" pitchFamily="49"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m -&gt; </a:t>
                      </a:r>
                      <a:r>
                        <a:rPr lang="en-US" dirty="0" err="1">
                          <a:latin typeface="+mn-lt"/>
                          <a:cs typeface="Consolas" panose="020B0609020204030204" pitchFamily="49" charset="0"/>
                        </a:rPr>
                        <a:t>cos_B</a:t>
                      </a:r>
                      <a:endParaRPr lang="en-US" dirty="0">
                        <a:latin typeface="+mn-lt"/>
                        <a:cs typeface="Consolas" panose="020B0609020204030204" pitchFamily="49" charset="0"/>
                      </a:endParaRPr>
                    </a:p>
                  </a:txBody>
                  <a:tcPr/>
                </a:tc>
                <a:extLst>
                  <a:ext uri="{0D108BD9-81ED-4DB2-BD59-A6C34878D82A}">
                    <a16:rowId xmlns:a16="http://schemas.microsoft.com/office/drawing/2014/main" val="3308010709"/>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a:t>
                      </a:r>
                      <a:r>
                        <a:rPr lang="en-US" b="1" dirty="0">
                          <a:latin typeface="+mn-lt"/>
                          <a:cs typeface="Consolas" panose="020B0609020204030204" pitchFamily="49"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b -&gt; </a:t>
                      </a:r>
                      <a:r>
                        <a:rPr lang="en-US" dirty="0" err="1">
                          <a:latin typeface="+mn-lt"/>
                          <a:cs typeface="Consolas" panose="020B0609020204030204" pitchFamily="49" charset="0"/>
                        </a:rPr>
                        <a:t>frame_buffer</a:t>
                      </a:r>
                      <a:endParaRPr lang="en-US" dirty="0">
                        <a:latin typeface="+mn-lt"/>
                        <a:cs typeface="Consolas" panose="020B0609020204030204" pitchFamily="49" charset="0"/>
                      </a:endParaRPr>
                    </a:p>
                  </a:txBody>
                  <a:tcPr/>
                </a:tc>
                <a:extLst>
                  <a:ext uri="{0D108BD9-81ED-4DB2-BD59-A6C34878D82A}">
                    <a16:rowId xmlns:a16="http://schemas.microsoft.com/office/drawing/2014/main" val="1674315949"/>
                  </a:ext>
                </a:extLst>
              </a:tr>
            </a:tbl>
          </a:graphicData>
        </a:graphic>
      </p:graphicFrame>
    </p:spTree>
    <p:extLst>
      <p:ext uri="{BB962C8B-B14F-4D97-AF65-F5344CB8AC3E}">
        <p14:creationId xmlns:p14="http://schemas.microsoft.com/office/powerpoint/2010/main" val="3055149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261258" y="174896"/>
            <a:ext cx="10620104" cy="8586966"/>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 phi, 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sin(</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 sin(</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cos(</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cos(</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offset = 41 + (k % 80 - 40) * 1.3 / y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N =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frame_buffer</a:t>
            </a:r>
            <a:r>
              <a:rPr lang="en-US" sz="1200" i="0" u="none" strike="noStrike" dirty="0">
                <a:solidFill>
                  <a:srgbClr val="3B3B3B"/>
                </a:solidFill>
                <a:effectLst/>
                <a:highlight>
                  <a:srgbClr val="FFFFFF"/>
                </a:highlight>
                <a:latin typeface="Andale Mono" panose="020B0509000000000004" pitchFamily="49" charset="0"/>
              </a:rPr>
              <a:t>[k]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[offset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render_donut</a:t>
            </a:r>
            <a:r>
              <a:rPr lang="en-US" sz="1200" i="0" u="none" strike="noStrike" dirty="0">
                <a:solidFill>
                  <a:srgbClr val="3B3B3B"/>
                </a:solidFill>
                <a:effectLst/>
                <a:highlight>
                  <a:srgbClr val="FFFFFF"/>
                </a:highlight>
                <a:latin typeface="Andale Mono" panose="020B0509000000000004" pitchFamily="49" charset="0"/>
              </a:rPr>
              <a:t>(80 -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(theta = 0; 6.28 &gt; theta; theta += 0.07)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(phi = 0; 6.28 &gt; phi; phi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sin(phi);</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cos(theta);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sin(theta);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distance = 15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+ 5);</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l = cos(phi);</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distance * (l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y = 12 + distance * (l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 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offset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l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(distance &gt; z[offset])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z[offset] = distance, </a:t>
            </a:r>
            <a:r>
              <a:rPr lang="en-US" sz="1200" i="0" u="none" strike="noStrike" dirty="0" err="1">
                <a:solidFill>
                  <a:srgbClr val="3B3B3B"/>
                </a:solidFill>
                <a:effectLst/>
                <a:highlight>
                  <a:srgbClr val="FFFFFF"/>
                </a:highlight>
                <a:latin typeface="Andale Mono" panose="020B0509000000000004" pitchFamily="49" charset="0"/>
              </a:rPr>
              <a:t>frame_buffer</a:t>
            </a:r>
            <a:r>
              <a:rPr lang="en-US" sz="1200" i="0" u="none" strike="noStrike" dirty="0">
                <a:solidFill>
                  <a:srgbClr val="3B3B3B"/>
                </a:solidFill>
                <a:effectLst/>
                <a:highlight>
                  <a:srgbClr val="FFFFFF"/>
                </a:highlight>
                <a:latin typeface="Andale Mono" panose="020B0509000000000004" pitchFamily="49" charset="0"/>
              </a:rPr>
              <a:t>[offset]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print_frame_buffer</a:t>
            </a:r>
            <a:r>
              <a:rPr lang="en-US" sz="1200" i="0" u="none" strike="noStrike" dirty="0">
                <a:solidFill>
                  <a:srgbClr val="3B3B3B"/>
                </a:solidFill>
                <a:effectLst/>
                <a:highlight>
                  <a:srgbClr val="FFFFFF"/>
                </a:highlight>
                <a:latin typeface="Andale Mono" panose="020B0509000000000004" pitchFamily="49" charset="0"/>
              </a:rPr>
              <a:t>(k);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sp>
        <p:nvSpPr>
          <p:cNvPr id="3" name="Rounded Rectangle 2">
            <a:extLst>
              <a:ext uri="{FF2B5EF4-FFF2-40B4-BE49-F238E27FC236}">
                <a16:creationId xmlns:a16="http://schemas.microsoft.com/office/drawing/2014/main" id="{91D789FE-4794-CA50-562F-191DF69BECCA}"/>
              </a:ext>
            </a:extLst>
          </p:cNvPr>
          <p:cNvSpPr/>
          <p:nvPr/>
        </p:nvSpPr>
        <p:spPr>
          <a:xfrm>
            <a:off x="0" y="3000376"/>
            <a:ext cx="9934575" cy="3419474"/>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547DBFDB-25E6-81DB-1244-8AA5C7BFFCA8}"/>
              </a:ext>
            </a:extLst>
          </p:cNvPr>
          <p:cNvGraphicFramePr>
            <a:graphicFrameLocks noGrp="1"/>
          </p:cNvGraphicFramePr>
          <p:nvPr>
            <p:extLst>
              <p:ext uri="{D42A27DB-BD31-4B8C-83A1-F6EECF244321}">
                <p14:modId xmlns:p14="http://schemas.microsoft.com/office/powerpoint/2010/main" val="3306236986"/>
              </p:ext>
            </p:extLst>
          </p:nvPr>
        </p:nvGraphicFramePr>
        <p:xfrm>
          <a:off x="8887098" y="39187"/>
          <a:ext cx="3304902" cy="1598073"/>
        </p:xfrm>
        <a:graphic>
          <a:graphicData uri="http://schemas.openxmlformats.org/drawingml/2006/table">
            <a:tbl>
              <a:tblPr firstRow="1" bandRow="1">
                <a:tableStyleId>{5C22544A-7EE6-4342-B048-85BDC9FD1C3A}</a:tableStyleId>
              </a:tblPr>
              <a:tblGrid>
                <a:gridCol w="3304902">
                  <a:extLst>
                    <a:ext uri="{9D8B030D-6E8A-4147-A177-3AD203B41FA5}">
                      <a16:colId xmlns:a16="http://schemas.microsoft.com/office/drawing/2014/main" val="4242953545"/>
                    </a:ext>
                  </a:extLst>
                </a:gridCol>
              </a:tblGrid>
              <a:tr h="409353">
                <a:tc>
                  <a:txBody>
                    <a:bodyPr/>
                    <a:lstStyle/>
                    <a:p>
                      <a:r>
                        <a:rPr lang="en-US" dirty="0"/>
                        <a:t>Step</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 function </a:t>
                      </a:r>
                      <a:r>
                        <a:rPr lang="en-US" dirty="0" err="1"/>
                        <a:t>update_frame_buffer</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bl>
          </a:graphicData>
        </a:graphic>
      </p:graphicFrame>
    </p:spTree>
    <p:extLst>
      <p:ext uri="{BB962C8B-B14F-4D97-AF65-F5344CB8AC3E}">
        <p14:creationId xmlns:p14="http://schemas.microsoft.com/office/powerpoint/2010/main" val="33711226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52696" y="418012"/>
            <a:ext cx="11839303" cy="7571303"/>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a:t>
            </a: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"[2J"</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sin_B1 = sin(</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(k = 0; k &lt; 1840; k++)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-k / FRAME_BUFFER_WIDTH - 10, </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41 + (k % FRAME_BUFFER_WIDTH - 40) * 1.3 / y + sin_B1, N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- 100.0 / 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[k]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N &amp; 1],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[k]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render_banner</a:t>
            </a:r>
            <a:r>
              <a:rPr lang="en-US" sz="1800" i="0" u="none" strike="noStrike" dirty="0">
                <a:solidFill>
                  <a:srgbClr val="3B3B3B"/>
                </a:solidFill>
                <a:effectLst/>
                <a:highlight>
                  <a:srgbClr val="FFFFFF"/>
                </a:highlight>
                <a:latin typeface="Andale Mono" panose="020B0509000000000004" pitchFamily="49" charset="0"/>
              </a:rPr>
              <a:t>(FRAME_BUFFER_WIDTH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(9 *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update_frame_buffer</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"H"</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print_frame_buffer</a:t>
            </a:r>
            <a:r>
              <a:rPr lang="en-US" sz="1800" i="0" u="none" strike="noStrike" dirty="0">
                <a:solidFill>
                  <a:srgbClr val="3B3B3B"/>
                </a:solidFill>
                <a:effectLst/>
                <a:highlight>
                  <a:srgbClr val="FFFFFF"/>
                </a:highlight>
                <a:latin typeface="Andale Mono" panose="020B0509000000000004" pitchFamily="49" charset="0"/>
              </a:rPr>
              <a:t>(k);</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D2E4B69B-0C15-232E-C64A-9D0E5B3F248D}"/>
              </a:ext>
            </a:extLst>
          </p:cNvPr>
          <p:cNvGraphicFramePr>
            <a:graphicFrameLocks noGrp="1"/>
          </p:cNvGraphicFramePr>
          <p:nvPr>
            <p:extLst>
              <p:ext uri="{D42A27DB-BD31-4B8C-83A1-F6EECF244321}">
                <p14:modId xmlns:p14="http://schemas.microsoft.com/office/powerpoint/2010/main" val="461944740"/>
              </p:ext>
            </p:extLst>
          </p:nvPr>
        </p:nvGraphicFramePr>
        <p:xfrm>
          <a:off x="8887098" y="39187"/>
          <a:ext cx="3765296" cy="2786793"/>
        </p:xfrm>
        <a:graphic>
          <a:graphicData uri="http://schemas.openxmlformats.org/drawingml/2006/table">
            <a:tbl>
              <a:tblPr firstRow="1" bandRow="1">
                <a:tableStyleId>{5C22544A-7EE6-4342-B048-85BDC9FD1C3A}</a:tableStyleId>
              </a:tblPr>
              <a:tblGrid>
                <a:gridCol w="3765296">
                  <a:extLst>
                    <a:ext uri="{9D8B030D-6E8A-4147-A177-3AD203B41FA5}">
                      <a16:colId xmlns:a16="http://schemas.microsoft.com/office/drawing/2014/main" val="4242953545"/>
                    </a:ext>
                  </a:extLst>
                </a:gridCol>
              </a:tblGrid>
              <a:tr h="409353">
                <a:tc>
                  <a:txBody>
                    <a:bodyPr/>
                    <a:lstStyle/>
                    <a:p>
                      <a:r>
                        <a:rPr lang="en-US" dirty="0">
                          <a:latin typeface="Calibri" panose="020F0502020204030204" pitchFamily="34" charset="0"/>
                          <a:cs typeface="Calibri" panose="020F0502020204030204" pitchFamily="34" charset="0"/>
                        </a:rPr>
                        <a:t>2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Extract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update_frame_buffer</a:t>
                      </a: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Rename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render_donut</a:t>
                      </a:r>
                      <a:r>
                        <a:rPr lang="en-US" dirty="0">
                          <a:latin typeface="Calibri" panose="020F0502020204030204" pitchFamily="34" charset="0"/>
                          <a:cs typeface="Calibri" panose="020F0502020204030204" pitchFamily="34" charset="0"/>
                        </a:rPr>
                        <a:t> -&gt; </a:t>
                      </a:r>
                      <a:r>
                        <a:rPr lang="en-US" dirty="0" err="1">
                          <a:latin typeface="Calibri" panose="020F0502020204030204" pitchFamily="34" charset="0"/>
                          <a:cs typeface="Calibri" panose="020F0502020204030204" pitchFamily="34" charset="0"/>
                        </a:rPr>
                        <a:t>render_banner</a:t>
                      </a: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58804765"/>
                  </a:ext>
                </a:extLst>
              </a:tr>
            </a:tbl>
          </a:graphicData>
        </a:graphic>
      </p:graphicFrame>
      <p:sp>
        <p:nvSpPr>
          <p:cNvPr id="4" name="Rounded Rectangle 3">
            <a:extLst>
              <a:ext uri="{FF2B5EF4-FFF2-40B4-BE49-F238E27FC236}">
                <a16:creationId xmlns:a16="http://schemas.microsoft.com/office/drawing/2014/main" id="{D888507B-3802-3CE2-0E47-92D7CA923B46}"/>
              </a:ext>
            </a:extLst>
          </p:cNvPr>
          <p:cNvSpPr/>
          <p:nvPr/>
        </p:nvSpPr>
        <p:spPr>
          <a:xfrm>
            <a:off x="501650" y="4867275"/>
            <a:ext cx="7264400" cy="330200"/>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44043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52696" y="418012"/>
            <a:ext cx="11182079" cy="7848302"/>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a:t>
            </a: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"[2J"</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sin_B1 = sin(</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(k = 0; k &lt; 1840; k++)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-k / FRAME_BUFFER_WIDTH - 10, </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41 + (k % FRAME_BUFFER_WIDTH - 40) * 1.3 / y + sin_B1, N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- 100.0 / 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[k]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N &amp; 1],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[k]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render_banner</a:t>
            </a:r>
            <a:r>
              <a:rPr lang="en-US" sz="1800" i="0" u="none" strike="noStrike" dirty="0">
                <a:solidFill>
                  <a:srgbClr val="3B3B3B"/>
                </a:solidFill>
                <a:effectLst/>
                <a:highlight>
                  <a:srgbClr val="FFFFFF"/>
                </a:highlight>
                <a:latin typeface="Andale Mono" panose="020B0509000000000004" pitchFamily="49" charset="0"/>
              </a:rPr>
              <a:t>(FRAME_BUFFER_WIDTH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(9 *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update_frame_buffer</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"H"</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print_frame_buffer</a:t>
            </a:r>
            <a:r>
              <a:rPr lang="en-US" sz="1800" i="0" u="none" strike="noStrike" dirty="0">
                <a:solidFill>
                  <a:srgbClr val="3B3B3B"/>
                </a:solidFill>
                <a:effectLst/>
                <a:highlight>
                  <a:srgbClr val="FFFFFF"/>
                </a:highlight>
                <a:latin typeface="Andale Mono" panose="020B0509000000000004" pitchFamily="49" charset="0"/>
              </a:rPr>
              <a:t>(k);</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D2E4B69B-0C15-232E-C64A-9D0E5B3F248D}"/>
              </a:ext>
            </a:extLst>
          </p:cNvPr>
          <p:cNvGraphicFramePr>
            <a:graphicFrameLocks noGrp="1"/>
          </p:cNvGraphicFramePr>
          <p:nvPr>
            <p:extLst>
              <p:ext uri="{D42A27DB-BD31-4B8C-83A1-F6EECF244321}">
                <p14:modId xmlns:p14="http://schemas.microsoft.com/office/powerpoint/2010/main" val="1204204457"/>
              </p:ext>
            </p:extLst>
          </p:nvPr>
        </p:nvGraphicFramePr>
        <p:xfrm>
          <a:off x="8887098" y="39187"/>
          <a:ext cx="3304902" cy="1598073"/>
        </p:xfrm>
        <a:graphic>
          <a:graphicData uri="http://schemas.openxmlformats.org/drawingml/2006/table">
            <a:tbl>
              <a:tblPr firstRow="1" bandRow="1">
                <a:tableStyleId>{5C22544A-7EE6-4342-B048-85BDC9FD1C3A}</a:tableStyleId>
              </a:tblPr>
              <a:tblGrid>
                <a:gridCol w="3304902">
                  <a:extLst>
                    <a:ext uri="{9D8B030D-6E8A-4147-A177-3AD203B41FA5}">
                      <a16:colId xmlns:a16="http://schemas.microsoft.com/office/drawing/2014/main" val="4242953545"/>
                    </a:ext>
                  </a:extLst>
                </a:gridCol>
              </a:tblGrid>
              <a:tr h="409353">
                <a:tc>
                  <a:txBody>
                    <a:bodyPr/>
                    <a:lstStyle/>
                    <a:p>
                      <a:r>
                        <a:rPr lang="en-US" dirty="0">
                          <a:latin typeface="Calibri" panose="020F0502020204030204" pitchFamily="34" charset="0"/>
                          <a:cs typeface="Calibri" panose="020F0502020204030204" pitchFamily="34" charset="0"/>
                        </a:rPr>
                        <a:t>Step</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Extract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Render_checker_board</a:t>
                      </a: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79754466"/>
                  </a:ext>
                </a:extLst>
              </a:tr>
            </a:tbl>
          </a:graphicData>
        </a:graphic>
      </p:graphicFrame>
      <p:sp>
        <p:nvSpPr>
          <p:cNvPr id="5" name="Rounded Rectangle 4">
            <a:extLst>
              <a:ext uri="{FF2B5EF4-FFF2-40B4-BE49-F238E27FC236}">
                <a16:creationId xmlns:a16="http://schemas.microsoft.com/office/drawing/2014/main" id="{B8370FDD-A1D8-626D-6821-C9B384629871}"/>
              </a:ext>
            </a:extLst>
          </p:cNvPr>
          <p:cNvSpPr/>
          <p:nvPr/>
        </p:nvSpPr>
        <p:spPr>
          <a:xfrm>
            <a:off x="444499" y="2921000"/>
            <a:ext cx="10985501" cy="1717675"/>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32550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00446" y="612844"/>
            <a:ext cx="10620104" cy="5632311"/>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"\x1b[2J"</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render_checker_board</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render_banner</a:t>
            </a:r>
            <a:r>
              <a:rPr lang="en-US" sz="1800" i="0" u="none" strike="noStrike" dirty="0">
                <a:solidFill>
                  <a:srgbClr val="3B3B3B"/>
                </a:solidFill>
                <a:effectLst/>
                <a:highlight>
                  <a:srgbClr val="FFFFFF"/>
                </a:highlight>
                <a:latin typeface="Andale Mono" panose="020B0509000000000004" pitchFamily="49" charset="0"/>
              </a:rPr>
              <a:t>(FRAME_BUFFER_WIDTH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(9 *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render_donut</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"\x1b[H"</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print_frame_buffer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sp>
        <p:nvSpPr>
          <p:cNvPr id="3" name="Rounded Rectangle 2">
            <a:extLst>
              <a:ext uri="{FF2B5EF4-FFF2-40B4-BE49-F238E27FC236}">
                <a16:creationId xmlns:a16="http://schemas.microsoft.com/office/drawing/2014/main" id="{04459967-CB3F-8C69-7AAA-6F3D25EBBDF7}"/>
              </a:ext>
            </a:extLst>
          </p:cNvPr>
          <p:cNvSpPr/>
          <p:nvPr/>
        </p:nvSpPr>
        <p:spPr>
          <a:xfrm>
            <a:off x="392975" y="2825980"/>
            <a:ext cx="5607775" cy="368300"/>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267FB55C-030C-F85E-694C-57C4889511F0}"/>
              </a:ext>
            </a:extLst>
          </p:cNvPr>
          <p:cNvGraphicFramePr>
            <a:graphicFrameLocks noGrp="1"/>
          </p:cNvGraphicFramePr>
          <p:nvPr>
            <p:extLst>
              <p:ext uri="{D42A27DB-BD31-4B8C-83A1-F6EECF244321}">
                <p14:modId xmlns:p14="http://schemas.microsoft.com/office/powerpoint/2010/main" val="357389192"/>
              </p:ext>
            </p:extLst>
          </p:nvPr>
        </p:nvGraphicFramePr>
        <p:xfrm>
          <a:off x="8887098" y="39187"/>
          <a:ext cx="3304902" cy="2786793"/>
        </p:xfrm>
        <a:graphic>
          <a:graphicData uri="http://schemas.openxmlformats.org/drawingml/2006/table">
            <a:tbl>
              <a:tblPr firstRow="1" bandRow="1">
                <a:tableStyleId>{5C22544A-7EE6-4342-B048-85BDC9FD1C3A}</a:tableStyleId>
              </a:tblPr>
              <a:tblGrid>
                <a:gridCol w="3304902">
                  <a:extLst>
                    <a:ext uri="{9D8B030D-6E8A-4147-A177-3AD203B41FA5}">
                      <a16:colId xmlns:a16="http://schemas.microsoft.com/office/drawing/2014/main" val="4242953545"/>
                    </a:ext>
                  </a:extLst>
                </a:gridCol>
              </a:tblGrid>
              <a:tr h="409353">
                <a:tc>
                  <a:txBody>
                    <a:bodyPr/>
                    <a:lstStyle/>
                    <a:p>
                      <a:r>
                        <a:rPr lang="en-US" dirty="0">
                          <a:latin typeface="Calibri" panose="020F0502020204030204" pitchFamily="34" charset="0"/>
                          <a:cs typeface="Calibri" panose="020F0502020204030204" pitchFamily="34" charset="0"/>
                        </a:rPr>
                        <a:t>2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Extract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Render_checker_board</a:t>
                      </a: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Rename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update_frame_buffer</a:t>
                      </a:r>
                      <a:r>
                        <a:rPr lang="en-US" dirty="0">
                          <a:latin typeface="Calibri" panose="020F0502020204030204" pitchFamily="34" charset="0"/>
                          <a:cs typeface="Calibri" panose="020F0502020204030204" pitchFamily="34" charset="0"/>
                        </a:rPr>
                        <a:t> -&gt; </a:t>
                      </a:r>
                      <a:r>
                        <a:rPr lang="en-US" dirty="0" err="1">
                          <a:latin typeface="Calibri" panose="020F0502020204030204" pitchFamily="34" charset="0"/>
                          <a:cs typeface="Calibri" panose="020F0502020204030204" pitchFamily="34" charset="0"/>
                        </a:rPr>
                        <a:t>render_donut</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09796589"/>
                  </a:ext>
                </a:extLst>
              </a:tr>
            </a:tbl>
          </a:graphicData>
        </a:graphic>
      </p:graphicFrame>
    </p:spTree>
    <p:extLst>
      <p:ext uri="{BB962C8B-B14F-4D97-AF65-F5344CB8AC3E}">
        <p14:creationId xmlns:p14="http://schemas.microsoft.com/office/powerpoint/2010/main" val="1197962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00446" y="612844"/>
            <a:ext cx="10620104" cy="5632311"/>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float </a:t>
            </a:r>
            <a:r>
              <a:rPr lang="en-US" sz="1800" i="0" u="none" strike="noStrike" dirty="0" err="1">
                <a:solidFill>
                  <a:schemeClr val="bg2"/>
                </a:solidFill>
                <a:effectLst/>
                <a:highlight>
                  <a:srgbClr val="FFFFFF"/>
                </a:highlight>
                <a:latin typeface="Andale Mono" panose="020B0509000000000004" pitchFamily="49" charset="0"/>
              </a:rPr>
              <a:t>depth_buffer</a:t>
            </a:r>
            <a:r>
              <a:rPr lang="en-US" sz="1800" i="0" u="none" strike="noStrike" dirty="0">
                <a:solidFill>
                  <a:schemeClr val="bg2"/>
                </a:solidFill>
                <a:effectLst/>
                <a:highlight>
                  <a:srgbClr val="FFFFFF"/>
                </a:highlight>
                <a:latin typeface="Andale Mono" panose="020B0509000000000004" pitchFamily="49" charset="0"/>
              </a:rPr>
              <a:t>[1920];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float </a:t>
            </a:r>
            <a:r>
              <a:rPr lang="en-US" sz="1800" i="0" u="none" strike="noStrike" dirty="0" err="1">
                <a:solidFill>
                  <a:schemeClr val="bg2"/>
                </a:solidFill>
                <a:effectLst/>
                <a:highlight>
                  <a:srgbClr val="FFFFFF"/>
                </a:highlight>
                <a:latin typeface="Andale Mono" panose="020B0509000000000004" pitchFamily="49" charset="0"/>
              </a:rPr>
              <a:t>angle_A</a:t>
            </a:r>
            <a:r>
              <a:rPr lang="en-US" sz="1800" i="0" u="none" strike="noStrike" dirty="0">
                <a:solidFill>
                  <a:schemeClr val="bg2"/>
                </a:solidFill>
                <a:effectLst/>
                <a:highlight>
                  <a:srgbClr val="FFFFFF"/>
                </a:highlight>
                <a:latin typeface="Andale Mono" panose="020B0509000000000004" pitchFamily="49" charset="0"/>
              </a:rPr>
              <a:t> = 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float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 = 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3B3B3B"/>
                </a:solidFill>
                <a:effectLst/>
                <a:highlight>
                  <a:srgbClr val="FFFFFF"/>
                </a:highlight>
                <a:latin typeface="Andale Mono" panose="020B0509000000000004" pitchFamily="49" charset="0"/>
              </a:rPr>
              <a:t>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chemeClr val="bg2"/>
                </a:solidFill>
                <a:effectLst/>
                <a:highlight>
                  <a:srgbClr val="FFFFFF"/>
                </a:highlight>
                <a:latin typeface="Andale Mono" panose="020B0509000000000004" pitchFamily="49" charset="0"/>
              </a:rPr>
              <a:t>for (;;) {</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render_checker_board</a:t>
            </a:r>
            <a:r>
              <a:rPr lang="en-US" sz="1800" i="0" u="none" strike="noStrike" dirty="0">
                <a:solidFill>
                  <a:schemeClr val="bg2"/>
                </a:solidFill>
                <a:effectLst/>
                <a:highlight>
                  <a:srgbClr val="FFFFFF"/>
                </a:highlight>
                <a:latin typeface="Andale Mono" panose="020B0509000000000004" pitchFamily="49" charset="0"/>
              </a:rPr>
              <a:t>(</a:t>
            </a:r>
            <a:r>
              <a:rPr lang="en-US" sz="1800" i="0" u="none" strike="noStrike" dirty="0" err="1">
                <a:solidFill>
                  <a:schemeClr val="bg2"/>
                </a:solidFill>
                <a:effectLst/>
                <a:highlight>
                  <a:srgbClr val="FFFFFF"/>
                </a:highlight>
                <a:latin typeface="Andale Mono" panose="020B0509000000000004" pitchFamily="49" charset="0"/>
              </a:rPr>
              <a:t>depth_buffer</a:t>
            </a: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angle_A</a:t>
            </a: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render_banner</a:t>
            </a:r>
            <a:r>
              <a:rPr lang="en-US" sz="1800" i="0" u="none" strike="noStrike" dirty="0">
                <a:solidFill>
                  <a:schemeClr val="bg2"/>
                </a:solidFill>
                <a:effectLst/>
                <a:highlight>
                  <a:srgbClr val="FFFFFF"/>
                </a:highlight>
                <a:latin typeface="Andale Mono" panose="020B0509000000000004" pitchFamily="49" charset="0"/>
              </a:rPr>
              <a:t>(FRAME_BUFFER_WIDTH - (int) (9 *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 % 250);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render_donut</a:t>
            </a:r>
            <a:r>
              <a:rPr lang="en-US" sz="1800" i="0" u="none" strike="noStrike" dirty="0">
                <a:solidFill>
                  <a:schemeClr val="bg2"/>
                </a:solidFill>
                <a:effectLst/>
                <a:highlight>
                  <a:srgbClr val="FFFFFF"/>
                </a:highlight>
                <a:latin typeface="Andale Mono" panose="020B0509000000000004" pitchFamily="49" charset="0"/>
              </a:rPr>
              <a:t>(</a:t>
            </a:r>
            <a:r>
              <a:rPr lang="en-US" sz="1800" i="0" u="none" strike="noStrike" dirty="0" err="1">
                <a:solidFill>
                  <a:schemeClr val="bg2"/>
                </a:solidFill>
                <a:effectLst/>
                <a:highlight>
                  <a:srgbClr val="FFFFFF"/>
                </a:highlight>
                <a:latin typeface="Andale Mono" panose="020B0509000000000004" pitchFamily="49" charset="0"/>
              </a:rPr>
              <a:t>depth_buffer</a:t>
            </a: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angle_A</a:t>
            </a: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print_frame_buffer</a:t>
            </a:r>
            <a:r>
              <a:rPr lang="en-US" sz="1800" i="0" u="none" strike="noStrike" dirty="0">
                <a:solidFill>
                  <a:schemeClr val="bg2"/>
                </a:solidFill>
                <a:effectLst/>
                <a:highlight>
                  <a:srgbClr val="FFFFFF"/>
                </a:highlight>
                <a:latin typeface="Andale Mono" panose="020B0509000000000004" pitchFamily="49" charset="0"/>
              </a:rPr>
              <a:t>();</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angle_A</a:t>
            </a:r>
            <a:r>
              <a:rPr lang="en-US" sz="1800" i="0" u="none" strike="noStrike" dirty="0">
                <a:solidFill>
                  <a:schemeClr val="bg2"/>
                </a:solidFill>
                <a:effectLst/>
                <a:highlight>
                  <a:srgbClr val="FFFFFF"/>
                </a:highlight>
                <a:latin typeface="Andale Mono" panose="020B0509000000000004" pitchFamily="49" charset="0"/>
              </a:rPr>
              <a:t> += 0.053;</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 += 0.037;</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usleep</a:t>
            </a:r>
            <a:r>
              <a:rPr lang="en-US" sz="1800" i="0" u="none" strike="noStrike" dirty="0">
                <a:solidFill>
                  <a:schemeClr val="bg2"/>
                </a:solidFill>
                <a:effectLst/>
                <a:highlight>
                  <a:srgbClr val="FFFFFF"/>
                </a:highlight>
                <a:latin typeface="Andale Mono" panose="020B0509000000000004" pitchFamily="49" charset="0"/>
              </a:rPr>
              <a:t>(10000);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chemeClr val="bg2"/>
                </a:solidFill>
                <a:effectLst/>
                <a:highlight>
                  <a:srgbClr val="FFFFFF"/>
                </a:highlight>
                <a:latin typeface="Andale Mono" panose="020B0509000000000004" pitchFamily="49" charset="0"/>
              </a:rPr>
              <a:t>}</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pic>
        <p:nvPicPr>
          <p:cNvPr id="5" name="Graphic 4" descr="Badge Question Mark with solid fill">
            <a:extLst>
              <a:ext uri="{FF2B5EF4-FFF2-40B4-BE49-F238E27FC236}">
                <a16:creationId xmlns:a16="http://schemas.microsoft.com/office/drawing/2014/main" id="{D35EBA9C-C124-2A87-89F9-C6B33DB3D2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6234" y="3592790"/>
            <a:ext cx="439466" cy="439466"/>
          </a:xfrm>
          <a:prstGeom prst="rect">
            <a:avLst/>
          </a:prstGeom>
        </p:spPr>
      </p:pic>
      <p:pic>
        <p:nvPicPr>
          <p:cNvPr id="6" name="Graphic 5" descr="Badge Question Mark with solid fill">
            <a:extLst>
              <a:ext uri="{FF2B5EF4-FFF2-40B4-BE49-F238E27FC236}">
                <a16:creationId xmlns:a16="http://schemas.microsoft.com/office/drawing/2014/main" id="{C78F19A0-D202-5098-BF18-B30B7618D6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6768" y="2221190"/>
            <a:ext cx="439466" cy="439466"/>
          </a:xfrm>
          <a:prstGeom prst="rect">
            <a:avLst/>
          </a:prstGeom>
        </p:spPr>
      </p:pic>
    </p:spTree>
    <p:extLst>
      <p:ext uri="{BB962C8B-B14F-4D97-AF65-F5344CB8AC3E}">
        <p14:creationId xmlns:p14="http://schemas.microsoft.com/office/powerpoint/2010/main" val="146521333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8B6D000-BCDF-2A59-DBCB-410281596426}"/>
              </a:ext>
            </a:extLst>
          </p:cNvPr>
          <p:cNvPicPr>
            <a:picLocks noChangeAspect="1"/>
          </p:cNvPicPr>
          <p:nvPr/>
        </p:nvPicPr>
        <p:blipFill>
          <a:blip r:embed="rId2"/>
          <a:stretch>
            <a:fillRect/>
          </a:stretch>
        </p:blipFill>
        <p:spPr>
          <a:xfrm>
            <a:off x="3553098" y="1770987"/>
            <a:ext cx="8547455" cy="4359864"/>
          </a:xfrm>
          <a:prstGeom prst="rect">
            <a:avLst/>
          </a:prstGeom>
        </p:spPr>
      </p:pic>
      <p:sp>
        <p:nvSpPr>
          <p:cNvPr id="4" name="TextBox 3">
            <a:extLst>
              <a:ext uri="{FF2B5EF4-FFF2-40B4-BE49-F238E27FC236}">
                <a16:creationId xmlns:a16="http://schemas.microsoft.com/office/drawing/2014/main" id="{732E853C-860D-2C91-2C06-4005A8AE6887}"/>
              </a:ext>
            </a:extLst>
          </p:cNvPr>
          <p:cNvSpPr txBox="1"/>
          <p:nvPr/>
        </p:nvSpPr>
        <p:spPr>
          <a:xfrm>
            <a:off x="300446" y="755724"/>
            <a:ext cx="10620104" cy="2585323"/>
          </a:xfrm>
          <a:prstGeom prst="rect">
            <a:avLst/>
          </a:prstGeom>
          <a:noFill/>
        </p:spPr>
        <p:txBody>
          <a:bodyPr wrap="square" rtlCol="0">
            <a:spAutoFit/>
          </a:bodyPr>
          <a:lstStyle/>
          <a:p>
            <a:pPr rtl="0">
              <a:spcBef>
                <a:spcPts val="0"/>
              </a:spcBef>
              <a:spcAft>
                <a:spcPts val="0"/>
              </a:spcAft>
            </a:pPr>
            <a:br>
              <a:rPr lang="en-US" b="1" dirty="0">
                <a:effectLst/>
                <a:highlight>
                  <a:srgbClr val="FFFFFF"/>
                </a:highlight>
                <a:latin typeface="Andale Mono" panose="020B0509000000000004" pitchFamily="49" charset="0"/>
              </a:rPr>
            </a:br>
            <a:endParaRPr lang="en-US" b="1" dirty="0">
              <a:effectLst/>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008000"/>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br>
              <a:rPr lang="en-US" b="1" dirty="0">
                <a:latin typeface="Andale Mono" panose="020B0509000000000004" pitchFamily="49" charset="0"/>
              </a:rPr>
            </a:br>
            <a:endParaRPr lang="en-US" b="1" dirty="0">
              <a:effectLst/>
              <a:highlight>
                <a:srgbClr val="FFFFFF"/>
              </a:highlight>
              <a:latin typeface="Andale Mono" panose="020B0509000000000004" pitchFamily="49" charset="0"/>
            </a:endParaRPr>
          </a:p>
        </p:txBody>
      </p:sp>
      <p:pic>
        <p:nvPicPr>
          <p:cNvPr id="5" name="Graphic 4" descr="Badge Question Mark with solid fill">
            <a:extLst>
              <a:ext uri="{FF2B5EF4-FFF2-40B4-BE49-F238E27FC236}">
                <a16:creationId xmlns:a16="http://schemas.microsoft.com/office/drawing/2014/main" id="{54F8BCD7-F2D2-BF31-2856-9C0778DC9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3809" y="1894362"/>
            <a:ext cx="614364" cy="614364"/>
          </a:xfrm>
          <a:prstGeom prst="rect">
            <a:avLst/>
          </a:prstGeom>
        </p:spPr>
      </p:pic>
      <p:pic>
        <p:nvPicPr>
          <p:cNvPr id="6" name="Graphic 5" descr="Badge Question Mark with solid fill">
            <a:extLst>
              <a:ext uri="{FF2B5EF4-FFF2-40B4-BE49-F238E27FC236}">
                <a16:creationId xmlns:a16="http://schemas.microsoft.com/office/drawing/2014/main" id="{680999E1-F8E0-56A2-02E0-C35F09B77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8734" y="1157292"/>
            <a:ext cx="614364" cy="614364"/>
          </a:xfrm>
          <a:prstGeom prst="rect">
            <a:avLst/>
          </a:prstGeom>
        </p:spPr>
      </p:pic>
    </p:spTree>
    <p:extLst>
      <p:ext uri="{BB962C8B-B14F-4D97-AF65-F5344CB8AC3E}">
        <p14:creationId xmlns:p14="http://schemas.microsoft.com/office/powerpoint/2010/main" val="1751150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nut-orig-banner">
            <a:hlinkClick r:id="" action="ppaction://media"/>
            <a:extLst>
              <a:ext uri="{FF2B5EF4-FFF2-40B4-BE49-F238E27FC236}">
                <a16:creationId xmlns:a16="http://schemas.microsoft.com/office/drawing/2014/main" id="{D4E4BA7B-4CF4-D6FF-96E7-8A2F30A673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7938"/>
            <a:ext cx="12192000" cy="6858000"/>
          </a:xfrm>
          <a:prstGeom prst="rect">
            <a:avLst/>
          </a:prstGeom>
        </p:spPr>
      </p:pic>
    </p:spTree>
    <p:extLst>
      <p:ext uri="{BB962C8B-B14F-4D97-AF65-F5344CB8AC3E}">
        <p14:creationId xmlns:p14="http://schemas.microsoft.com/office/powerpoint/2010/main" val="426488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8B6D000-BCDF-2A59-DBCB-410281596426}"/>
              </a:ext>
            </a:extLst>
          </p:cNvPr>
          <p:cNvPicPr>
            <a:picLocks noChangeAspect="1"/>
          </p:cNvPicPr>
          <p:nvPr/>
        </p:nvPicPr>
        <p:blipFill>
          <a:blip r:embed="rId2"/>
          <a:stretch>
            <a:fillRect/>
          </a:stretch>
        </p:blipFill>
        <p:spPr>
          <a:xfrm>
            <a:off x="3553098" y="1770987"/>
            <a:ext cx="8547455" cy="4359864"/>
          </a:xfrm>
          <a:prstGeom prst="rect">
            <a:avLst/>
          </a:prstGeom>
        </p:spPr>
      </p:pic>
      <p:sp>
        <p:nvSpPr>
          <p:cNvPr id="4" name="TextBox 3">
            <a:extLst>
              <a:ext uri="{FF2B5EF4-FFF2-40B4-BE49-F238E27FC236}">
                <a16:creationId xmlns:a16="http://schemas.microsoft.com/office/drawing/2014/main" id="{732E853C-860D-2C91-2C06-4005A8AE6887}"/>
              </a:ext>
            </a:extLst>
          </p:cNvPr>
          <p:cNvSpPr txBox="1"/>
          <p:nvPr/>
        </p:nvSpPr>
        <p:spPr>
          <a:xfrm>
            <a:off x="300446" y="755724"/>
            <a:ext cx="10620104" cy="2585323"/>
          </a:xfrm>
          <a:prstGeom prst="rect">
            <a:avLst/>
          </a:prstGeom>
          <a:noFill/>
        </p:spPr>
        <p:txBody>
          <a:bodyPr wrap="square" rtlCol="0">
            <a:spAutoFit/>
          </a:bodyPr>
          <a:lstStyle/>
          <a:p>
            <a:pPr rtl="0">
              <a:spcBef>
                <a:spcPts val="0"/>
              </a:spcBef>
              <a:spcAft>
                <a:spcPts val="0"/>
              </a:spcAft>
            </a:pPr>
            <a:br>
              <a:rPr lang="en-US" b="1" dirty="0">
                <a:effectLst/>
                <a:highlight>
                  <a:srgbClr val="FFFFFF"/>
                </a:highlight>
                <a:latin typeface="Andale Mono" panose="020B0509000000000004" pitchFamily="49" charset="0"/>
              </a:rPr>
            </a:br>
            <a:endParaRPr lang="en-US" b="1" dirty="0">
              <a:effectLst/>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008000"/>
                </a:solidFill>
                <a:effectLst/>
                <a:highlight>
                  <a:srgbClr val="FFFFFF"/>
                </a:highlight>
                <a:latin typeface="Andale Mono" panose="020B0509000000000004" pitchFamily="49" charset="0"/>
              </a:rPr>
              <a:t>// Clear screen</a:t>
            </a:r>
            <a:r>
              <a:rPr lang="en-US" sz="1800" b="1" i="0" u="none" strike="noStrike" dirty="0">
                <a:solidFill>
                  <a:srgbClr val="3B3B3B"/>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008000"/>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br>
              <a:rPr lang="en-US" b="1" dirty="0">
                <a:latin typeface="Andale Mono" panose="020B0509000000000004" pitchFamily="49" charset="0"/>
              </a:rPr>
            </a:br>
            <a:endParaRPr lang="en-US" b="1" dirty="0">
              <a:effectLst/>
              <a:highlight>
                <a:srgbClr val="FFFFFF"/>
              </a:highlight>
              <a:latin typeface="Andale Mono" panose="020B0509000000000004" pitchFamily="49" charset="0"/>
            </a:endParaRPr>
          </a:p>
        </p:txBody>
      </p:sp>
      <p:pic>
        <p:nvPicPr>
          <p:cNvPr id="5" name="Graphic 4" descr="Badge Question Mark with solid fill">
            <a:extLst>
              <a:ext uri="{FF2B5EF4-FFF2-40B4-BE49-F238E27FC236}">
                <a16:creationId xmlns:a16="http://schemas.microsoft.com/office/drawing/2014/main" id="{54F8BCD7-F2D2-BF31-2856-9C0778DC9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8734" y="2322987"/>
            <a:ext cx="614364" cy="614364"/>
          </a:xfrm>
          <a:prstGeom prst="rect">
            <a:avLst/>
          </a:prstGeom>
        </p:spPr>
      </p:pic>
      <p:sp>
        <p:nvSpPr>
          <p:cNvPr id="2" name="Rounded Rectangle 1">
            <a:extLst>
              <a:ext uri="{FF2B5EF4-FFF2-40B4-BE49-F238E27FC236}">
                <a16:creationId xmlns:a16="http://schemas.microsoft.com/office/drawing/2014/main" id="{BC4E4EC5-5413-6D9A-3838-6D2D45DD5DC3}"/>
              </a:ext>
            </a:extLst>
          </p:cNvPr>
          <p:cNvSpPr/>
          <p:nvPr/>
        </p:nvSpPr>
        <p:spPr>
          <a:xfrm>
            <a:off x="4186238" y="5543550"/>
            <a:ext cx="7833903" cy="528638"/>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3009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2E853C-860D-2C91-2C06-4005A8AE6887}"/>
              </a:ext>
            </a:extLst>
          </p:cNvPr>
          <p:cNvSpPr txBox="1"/>
          <p:nvPr/>
        </p:nvSpPr>
        <p:spPr>
          <a:xfrm>
            <a:off x="300446" y="755724"/>
            <a:ext cx="10620104" cy="2585323"/>
          </a:xfrm>
          <a:prstGeom prst="rect">
            <a:avLst/>
          </a:prstGeom>
          <a:noFill/>
        </p:spPr>
        <p:txBody>
          <a:bodyPr wrap="square" rtlCol="0">
            <a:spAutoFit/>
          </a:bodyPr>
          <a:lstStyle/>
          <a:p>
            <a:pPr rtl="0">
              <a:spcBef>
                <a:spcPts val="0"/>
              </a:spcBef>
              <a:spcAft>
                <a:spcPts val="0"/>
              </a:spcAft>
            </a:pPr>
            <a:br>
              <a:rPr lang="en-US" b="1" dirty="0">
                <a:effectLst/>
                <a:highlight>
                  <a:srgbClr val="FFFFFF"/>
                </a:highlight>
                <a:latin typeface="Andale Mono" panose="020B0509000000000004" pitchFamily="49" charset="0"/>
              </a:rPr>
            </a:br>
            <a:endParaRPr lang="en-US" b="1" dirty="0">
              <a:effectLst/>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008000"/>
                </a:solidFill>
                <a:effectLst/>
                <a:highlight>
                  <a:srgbClr val="FFFFFF"/>
                </a:highlight>
                <a:latin typeface="Andale Mono" panose="020B0509000000000004" pitchFamily="49" charset="0"/>
              </a:rPr>
              <a:t>// Clear screen</a:t>
            </a:r>
            <a:r>
              <a:rPr lang="en-US" sz="1800" b="1" i="0" u="none" strike="noStrike" dirty="0">
                <a:solidFill>
                  <a:srgbClr val="3B3B3B"/>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008000"/>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br>
              <a:rPr lang="en-US" b="1" dirty="0">
                <a:latin typeface="Andale Mono" panose="020B0509000000000004" pitchFamily="49" charset="0"/>
              </a:rPr>
            </a:br>
            <a:endParaRPr lang="en-US" b="1" dirty="0">
              <a:effectLst/>
              <a:highlight>
                <a:srgbClr val="FFFFFF"/>
              </a:highlight>
              <a:latin typeface="Andale Mono" panose="020B0509000000000004" pitchFamily="49" charset="0"/>
            </a:endParaRPr>
          </a:p>
        </p:txBody>
      </p:sp>
      <p:pic>
        <p:nvPicPr>
          <p:cNvPr id="5" name="Graphic 4" descr="Badge Question Mark with solid fill">
            <a:extLst>
              <a:ext uri="{FF2B5EF4-FFF2-40B4-BE49-F238E27FC236}">
                <a16:creationId xmlns:a16="http://schemas.microsoft.com/office/drawing/2014/main" id="{54F8BCD7-F2D2-BF31-2856-9C0778DC94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734" y="2322987"/>
            <a:ext cx="614364" cy="614364"/>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9D1D2BCB-E8BE-3AD8-32B8-389EB73A165D}"/>
              </a:ext>
            </a:extLst>
          </p:cNvPr>
          <p:cNvPicPr>
            <a:picLocks noChangeAspect="1"/>
          </p:cNvPicPr>
          <p:nvPr/>
        </p:nvPicPr>
        <p:blipFill>
          <a:blip r:embed="rId4"/>
          <a:stretch>
            <a:fillRect/>
          </a:stretch>
        </p:blipFill>
        <p:spPr>
          <a:xfrm>
            <a:off x="3729038" y="1638021"/>
            <a:ext cx="8291103" cy="4542534"/>
          </a:xfrm>
          <a:prstGeom prst="rect">
            <a:avLst/>
          </a:prstGeom>
        </p:spPr>
      </p:pic>
      <p:pic>
        <p:nvPicPr>
          <p:cNvPr id="8" name="Graphic 7" descr="Badge Question Mark with solid fill">
            <a:extLst>
              <a:ext uri="{FF2B5EF4-FFF2-40B4-BE49-F238E27FC236}">
                <a16:creationId xmlns:a16="http://schemas.microsoft.com/office/drawing/2014/main" id="{682D9F7E-425A-BBA8-17E3-A1F9C7C6DC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3266" y="2015805"/>
            <a:ext cx="614364" cy="614364"/>
          </a:xfrm>
          <a:prstGeom prst="rect">
            <a:avLst/>
          </a:prstGeom>
        </p:spPr>
      </p:pic>
    </p:spTree>
    <p:extLst>
      <p:ext uri="{BB962C8B-B14F-4D97-AF65-F5344CB8AC3E}">
        <p14:creationId xmlns:p14="http://schemas.microsoft.com/office/powerpoint/2010/main" val="34856389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D1D2BCB-E8BE-3AD8-32B8-389EB73A165D}"/>
              </a:ext>
            </a:extLst>
          </p:cNvPr>
          <p:cNvPicPr>
            <a:picLocks noChangeAspect="1"/>
          </p:cNvPicPr>
          <p:nvPr/>
        </p:nvPicPr>
        <p:blipFill>
          <a:blip r:embed="rId2"/>
          <a:stretch>
            <a:fillRect/>
          </a:stretch>
        </p:blipFill>
        <p:spPr>
          <a:xfrm>
            <a:off x="3729038" y="1638021"/>
            <a:ext cx="8291103" cy="4542534"/>
          </a:xfrm>
          <a:prstGeom prst="rect">
            <a:avLst/>
          </a:prstGeom>
        </p:spPr>
      </p:pic>
      <p:sp>
        <p:nvSpPr>
          <p:cNvPr id="3" name="TextBox 2">
            <a:extLst>
              <a:ext uri="{FF2B5EF4-FFF2-40B4-BE49-F238E27FC236}">
                <a16:creationId xmlns:a16="http://schemas.microsoft.com/office/drawing/2014/main" id="{2751EDE4-C214-3163-A576-D487030B5502}"/>
              </a:ext>
            </a:extLst>
          </p:cNvPr>
          <p:cNvSpPr txBox="1"/>
          <p:nvPr/>
        </p:nvSpPr>
        <p:spPr>
          <a:xfrm>
            <a:off x="300446" y="755724"/>
            <a:ext cx="10620104" cy="2862322"/>
          </a:xfrm>
          <a:prstGeom prst="rect">
            <a:avLst/>
          </a:prstGeom>
          <a:noFill/>
        </p:spPr>
        <p:txBody>
          <a:bodyPr wrap="square" rtlCol="0">
            <a:spAutoFit/>
          </a:bodyPr>
          <a:lstStyle/>
          <a:p>
            <a:pPr rtl="0">
              <a:spcBef>
                <a:spcPts val="0"/>
              </a:spcBef>
              <a:spcAft>
                <a:spcPts val="0"/>
              </a:spcAft>
            </a:pPr>
            <a:br>
              <a:rPr lang="en-US" b="1" dirty="0">
                <a:effectLst/>
                <a:highlight>
                  <a:srgbClr val="FFFFFF"/>
                </a:highlight>
                <a:latin typeface="Andale Mono" panose="020B0509000000000004" pitchFamily="49" charset="0"/>
              </a:rPr>
            </a:br>
            <a:endParaRPr lang="en-US" b="1" dirty="0">
              <a:effectLst/>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008000"/>
                </a:solidFill>
                <a:effectLst/>
                <a:highlight>
                  <a:srgbClr val="FFFFFF"/>
                </a:highlight>
                <a:latin typeface="Andale Mono" panose="020B0509000000000004" pitchFamily="49" charset="0"/>
              </a:rPr>
              <a:t>// Clear screen</a:t>
            </a:r>
            <a:r>
              <a:rPr lang="en-US" sz="1800" b="1" i="0" u="none" strike="noStrike" dirty="0">
                <a:solidFill>
                  <a:srgbClr val="3B3B3B"/>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008000"/>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008000"/>
                </a:solidFill>
                <a:effectLst/>
                <a:highlight>
                  <a:srgbClr val="FFFFFF"/>
                </a:highlight>
                <a:latin typeface="Andale Mono" panose="020B0509000000000004" pitchFamily="49" charset="0"/>
              </a:rPr>
              <a:t>// Move cursor to home</a:t>
            </a:r>
            <a:endParaRPr lang="en-US" b="1" dirty="0">
              <a:effectLst/>
              <a:highlight>
                <a:srgbClr val="FFFFFF"/>
              </a:highlight>
              <a:latin typeface="Andale Mono" panose="020B0509000000000004" pitchFamily="49" charset="0"/>
            </a:endParaRPr>
          </a:p>
          <a:p>
            <a:pPr rtl="0">
              <a:spcBef>
                <a:spcPts val="0"/>
              </a:spcBef>
              <a:spcAft>
                <a:spcPts val="0"/>
              </a:spcAft>
            </a:pPr>
            <a:endParaRPr lang="en-US" b="1" dirty="0">
              <a:effectLst/>
              <a:highlight>
                <a:srgbClr val="FFFFFF"/>
              </a:highlight>
              <a:latin typeface="Andale Mono" panose="020B0509000000000004" pitchFamily="49" charset="0"/>
            </a:endParaRPr>
          </a:p>
          <a:p>
            <a:br>
              <a:rPr lang="en-US" b="1" dirty="0">
                <a:latin typeface="Andale Mono" panose="020B0509000000000004" pitchFamily="49" charset="0"/>
              </a:rPr>
            </a:br>
            <a:endParaRPr lang="en-US" b="1" dirty="0">
              <a:effectLst/>
              <a:highlight>
                <a:srgbClr val="FFFFFF"/>
              </a:highlight>
              <a:latin typeface="Andale Mono" panose="020B0509000000000004" pitchFamily="49" charset="0"/>
            </a:endParaRPr>
          </a:p>
        </p:txBody>
      </p:sp>
      <p:sp>
        <p:nvSpPr>
          <p:cNvPr id="7" name="Rounded Rectangle 6">
            <a:extLst>
              <a:ext uri="{FF2B5EF4-FFF2-40B4-BE49-F238E27FC236}">
                <a16:creationId xmlns:a16="http://schemas.microsoft.com/office/drawing/2014/main" id="{5082C315-44AC-06EF-8DD6-68E881BC959E}"/>
              </a:ext>
            </a:extLst>
          </p:cNvPr>
          <p:cNvSpPr/>
          <p:nvPr/>
        </p:nvSpPr>
        <p:spPr>
          <a:xfrm>
            <a:off x="4315096" y="5514975"/>
            <a:ext cx="7600679" cy="587301"/>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3595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97C90-901D-F92C-37EF-026A37A53CA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4BB7ED1-DDE8-F515-825A-229292E5E182}"/>
              </a:ext>
            </a:extLst>
          </p:cNvPr>
          <p:cNvSpPr txBox="1"/>
          <p:nvPr/>
        </p:nvSpPr>
        <p:spPr>
          <a:xfrm>
            <a:off x="2800350" y="2767280"/>
            <a:ext cx="6591300" cy="1200329"/>
          </a:xfrm>
          <a:prstGeom prst="rect">
            <a:avLst/>
          </a:prstGeom>
          <a:noFill/>
        </p:spPr>
        <p:txBody>
          <a:bodyPr wrap="square" rtlCol="0">
            <a:spAutoFit/>
          </a:bodyPr>
          <a:lstStyle/>
          <a:p>
            <a:pPr algn="ctr"/>
            <a:r>
              <a:rPr lang="en-US" sz="7200" dirty="0">
                <a:latin typeface="+mj-lt"/>
              </a:rPr>
              <a:t>"</a:t>
            </a:r>
            <a:r>
              <a:rPr lang="en-US" sz="7200" b="0" i="0" dirty="0">
                <a:effectLst/>
                <a:latin typeface="+mj-lt"/>
              </a:rPr>
              <a:t>Final" code</a:t>
            </a:r>
            <a:endParaRPr lang="en-US" sz="7200" dirty="0">
              <a:latin typeface="+mj-lt"/>
            </a:endParaRPr>
          </a:p>
        </p:txBody>
      </p:sp>
    </p:spTree>
    <p:extLst>
      <p:ext uri="{BB962C8B-B14F-4D97-AF65-F5344CB8AC3E}">
        <p14:creationId xmlns:p14="http://schemas.microsoft.com/office/powerpoint/2010/main" val="5588485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464700"/>
            <a:ext cx="10907486" cy="6740307"/>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a:t>
            </a: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a:t>
            </a: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p:txBody>
      </p:sp>
    </p:spTree>
    <p:extLst>
      <p:ext uri="{BB962C8B-B14F-4D97-AF65-F5344CB8AC3E}">
        <p14:creationId xmlns:p14="http://schemas.microsoft.com/office/powerpoint/2010/main" val="420340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279708"/>
            <a:ext cx="10907486" cy="7417415"/>
          </a:xfrm>
          <a:prstGeom prst="rect">
            <a:avLst/>
          </a:prstGeom>
          <a:noFill/>
        </p:spPr>
        <p:txBody>
          <a:bodyPr wrap="square" rtlCol="0">
            <a:spAutoFit/>
          </a:bodyPr>
          <a:lstStyle/>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void</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render_donut</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8000"/>
                </a:solidFill>
                <a:effectLst/>
                <a:highlight>
                  <a:srgbClr val="FFFFFF"/>
                </a:highlight>
                <a:latin typeface="Andale Mono" panose="020B0509000000000004" pitchFamily="49" charset="0"/>
              </a:rPr>
              <a:t>// Updates the frame buffer based on </a:t>
            </a:r>
            <a:r>
              <a:rPr lang="en-US" sz="1400" b="0" i="0" u="none" strike="noStrike" dirty="0" err="1">
                <a:solidFill>
                  <a:srgbClr val="008000"/>
                </a:solidFill>
                <a:effectLst/>
                <a:highlight>
                  <a:srgbClr val="FFFFFF"/>
                </a:highlight>
                <a:latin typeface="Andale Mono" panose="020B0509000000000004" pitchFamily="49" charset="0"/>
              </a:rPr>
              <a:t>angle_A</a:t>
            </a:r>
            <a:r>
              <a:rPr lang="en-US" sz="1400" b="0" i="0" u="none" strike="noStrike" dirty="0">
                <a:solidFill>
                  <a:srgbClr val="008000"/>
                </a:solidFill>
                <a:effectLst/>
                <a:highlight>
                  <a:srgbClr val="FFFFFF"/>
                </a:highlight>
                <a:latin typeface="Andale Mono" panose="020B0509000000000004" pitchFamily="49" charset="0"/>
              </a:rPr>
              <a:t> and </a:t>
            </a:r>
            <a:r>
              <a:rPr lang="en-US" sz="1400" b="0" i="0" u="none" strike="noStrike" dirty="0" err="1">
                <a:solidFill>
                  <a:srgbClr val="008000"/>
                </a:solidFill>
                <a:effectLst/>
                <a:highlight>
                  <a:srgbClr val="FFFFFF"/>
                </a:highlight>
                <a:latin typeface="Andale Mono" panose="020B0509000000000004" pitchFamily="49" charset="0"/>
              </a:rPr>
              <a:t>angle_B</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sin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sin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cos</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cos</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for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TWO_PI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70C1"/>
                </a:solidFill>
                <a:effectLst/>
                <a:highlight>
                  <a:srgbClr val="FFFFFF"/>
                </a:highlight>
                <a:latin typeface="Andale Mono" panose="020B0509000000000004" pitchFamily="49" charset="0"/>
              </a:rPr>
              <a:t>theta_step</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for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TWO_PI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70C1"/>
                </a:solidFill>
                <a:effectLst/>
                <a:highlight>
                  <a:srgbClr val="FFFFFF"/>
                </a:highlight>
                <a:latin typeface="Andale Mono" panose="020B0509000000000004" pitchFamily="49" charset="0"/>
              </a:rPr>
              <a:t>phi_step</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sin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cos</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sin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2</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SCALING_FACTOR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5</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l</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cos</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40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2</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l</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12</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l</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FRAME_BUFFER_WIDTH</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N</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8</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l</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sin_B</a:t>
            </a:r>
            <a:r>
              <a:rPr lang="en-US" sz="1400" b="0" i="0" u="none" strike="noStrike" dirty="0">
                <a:solidFill>
                  <a:srgbClr val="3B3B3B"/>
                </a:solidFill>
                <a:effectLst/>
                <a:highlight>
                  <a:srgbClr val="FFFFFF"/>
                </a:highlight>
                <a:latin typeface="Andale Mono" panose="020B0509000000000004" pitchFamily="49" charset="0"/>
              </a:rPr>
              <a:t>);</a:t>
            </a:r>
            <a:endParaRPr lang="en-US" sz="1400" i="0" u="none" strike="noStrike" dirty="0">
              <a:solidFill>
                <a:srgbClr val="3B3B3B"/>
              </a:solidFill>
              <a:highlight>
                <a:srgbClr val="FFFFFF"/>
              </a:highlight>
              <a:latin typeface="Andale Mono" panose="020B0509000000000004" pitchFamily="49" charset="0"/>
            </a:endParaRPr>
          </a:p>
          <a:p>
            <a:pPr rtl="0">
              <a:spcBef>
                <a:spcPts val="0"/>
              </a:spcBef>
              <a:spcAft>
                <a:spcPts val="0"/>
              </a:spcAft>
            </a:pP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if</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8000"/>
                </a:solidFill>
                <a:effectLst/>
                <a:highlight>
                  <a:srgbClr val="FFFFFF"/>
                </a:highlight>
                <a:latin typeface="Andale Mono" panose="020B0509000000000004" pitchFamily="49" charset="0"/>
              </a:rPr>
              <a:t>// If the new point is closer to the viewer than the previously drawn point, it will be drawn, and the depth buffer will be updated.</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frame_buffer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 ..,,-++=#$@"</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N</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N</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endParaRPr lang="en-US" sz="1400" b="0" dirty="0">
              <a:effectLst/>
              <a:highlight>
                <a:srgbClr val="FFFFFF"/>
              </a:highlight>
              <a:latin typeface="Andale Mono" panose="020B0509000000000004" pitchFamily="49" charset="0"/>
            </a:endParaRPr>
          </a:p>
        </p:txBody>
      </p:sp>
    </p:spTree>
    <p:extLst>
      <p:ext uri="{BB962C8B-B14F-4D97-AF65-F5344CB8AC3E}">
        <p14:creationId xmlns:p14="http://schemas.microsoft.com/office/powerpoint/2010/main" val="1592349272"/>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432707" y="1852895"/>
            <a:ext cx="10907486" cy="3693319"/>
          </a:xfrm>
          <a:prstGeom prst="rect">
            <a:avLst/>
          </a:prstGeom>
          <a:noFill/>
        </p:spPr>
        <p:txBody>
          <a:bodyPr wrap="square" rtlCol="0">
            <a:spAutoFit/>
          </a:bodyPr>
          <a:lstStyle/>
          <a:p>
            <a:pPr rtl="0">
              <a:spcBef>
                <a:spcPts val="0"/>
              </a:spcBef>
              <a:spcAft>
                <a:spcPts val="0"/>
              </a:spcAft>
            </a:pPr>
            <a:br>
              <a:rPr lang="en-US" b="0" dirty="0">
                <a:effectLst/>
                <a:highlight>
                  <a:srgbClr val="FFFFFF"/>
                </a:highlight>
                <a:latin typeface="Andale Mono" panose="020B0509000000000004" pitchFamily="49" charset="0"/>
              </a:rPr>
            </a:b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p:txBody>
      </p:sp>
    </p:spTree>
    <p:extLst>
      <p:ext uri="{BB962C8B-B14F-4D97-AF65-F5344CB8AC3E}">
        <p14:creationId xmlns:p14="http://schemas.microsoft.com/office/powerpoint/2010/main" val="1522328376"/>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485775" y="58846"/>
            <a:ext cx="10907486" cy="6740307"/>
          </a:xfrm>
          <a:prstGeom prst="rect">
            <a:avLst/>
          </a:prstGeom>
          <a:noFill/>
        </p:spPr>
        <p:txBody>
          <a:bodyPr wrap="square" rtlCol="0">
            <a:spAutoFit/>
          </a:bodyPr>
          <a:lstStyle/>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1006</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34</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EE0000"/>
                </a:solidFill>
                <a:effectLst/>
                <a:highlight>
                  <a:srgbClr val="FFFFFF"/>
                </a:highlight>
                <a:latin typeface="Andale Mono" panose="020B0509000000000004" pitchFamily="49" charset="0"/>
              </a:rPr>
              <a:t>\\\n</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bcd</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a[g"</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"^`_e]</a:t>
            </a:r>
            <a:r>
              <a:rPr lang="en-US" sz="1800" b="0" i="0" u="none" strike="noStrike" dirty="0" err="1">
                <a:solidFill>
                  <a:srgbClr val="A31515"/>
                </a:solidFill>
                <a:effectLst/>
                <a:highlight>
                  <a:srgbClr val="FFFFFF"/>
                </a:highlight>
                <a:latin typeface="Andale Mono" panose="020B0509000000000004" pitchFamily="49" charset="0"/>
              </a:rPr>
              <a:t>fh</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CD3131"/>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&amp;'()*+,-.1"</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"_ac[]</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YZijkm</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bd^efghXWlV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p:txBody>
      </p:sp>
    </p:spTree>
    <p:extLst>
      <p:ext uri="{BB962C8B-B14F-4D97-AF65-F5344CB8AC3E}">
        <p14:creationId xmlns:p14="http://schemas.microsoft.com/office/powerpoint/2010/main" val="2848027481"/>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589564"/>
            <a:ext cx="10907486" cy="5355312"/>
          </a:xfrm>
          <a:prstGeom prst="rect">
            <a:avLst/>
          </a:prstGeom>
          <a:noFill/>
        </p:spPr>
        <p:txBody>
          <a:bodyPr wrap="square" rtlCol="0">
            <a:spAutoFit/>
          </a:bodyPr>
          <a:lstStyle/>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a:solidFill>
                  <a:srgbClr val="AF00DB"/>
                </a:solidFill>
                <a:effectLst/>
                <a:highlight>
                  <a:srgbClr val="FFFFFF"/>
                </a:highlight>
                <a:latin typeface="Andale Mono" panose="020B0509000000000004" pitchFamily="49" charset="0"/>
              </a:rPr>
              <a:t>else</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dirty="0">
              <a:latin typeface="Andale Mono" panose="020B0509000000000004" pitchFamily="49" charset="0"/>
            </a:endParaRPr>
          </a:p>
        </p:txBody>
      </p:sp>
    </p:spTree>
    <p:extLst>
      <p:ext uri="{BB962C8B-B14F-4D97-AF65-F5344CB8AC3E}">
        <p14:creationId xmlns:p14="http://schemas.microsoft.com/office/powerpoint/2010/main" val="3813656120"/>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527957" y="197346"/>
            <a:ext cx="10907486" cy="6463308"/>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Function iterates through a string and performs a calculation based on the passed code, left and right strings.</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The result is an index into left or right string depending on the calculation.</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while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99</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EyYrIxC</a:t>
            </a:r>
            <a:r>
              <a:rPr lang="en-US" sz="1800" b="0" i="0" u="none" strike="noStrike" dirty="0">
                <a:solidFill>
                  <a:srgbClr val="A31515"/>
                </a:solidFill>
                <a:effectLst/>
                <a:highlight>
                  <a:srgbClr val="FFFFFF"/>
                </a:highlight>
                <a:latin typeface="Andale Mono" panose="020B0509000000000004" pitchFamily="49" charset="0"/>
              </a:rPr>
              <a:t>{e^}</a:t>
            </a:r>
            <a:r>
              <a:rPr lang="en-US" sz="1800" b="0" i="0" u="none" strike="noStrike" dirty="0" err="1">
                <a:solidFill>
                  <a:srgbClr val="A31515"/>
                </a:solidFill>
                <a:effectLst/>
                <a:highlight>
                  <a:srgbClr val="FFFFFF"/>
                </a:highlight>
                <a:latin typeface="Andale Mono" panose="020B0509000000000004" pitchFamily="49" charset="0"/>
              </a:rPr>
              <a:t>KhE</a:t>
            </a:r>
            <a:r>
              <a:rPr lang="en-US" sz="1800" b="0" i="0" u="none" strike="noStrike" dirty="0">
                <a:solidFill>
                  <a:srgbClr val="A31515"/>
                </a:solidFill>
                <a:effectLst/>
                <a:highlight>
                  <a:srgbClr val="FFFFFF"/>
                </a:highlight>
                <a:latin typeface="Andale Mono" panose="020B0509000000000004" pitchFamily="49" charset="0"/>
              </a:rPr>
              <a:t>&gt;[|</a:t>
            </a:r>
            <a:r>
              <a:rPr lang="en-US" sz="1800" b="0" i="0" u="none" strike="noStrike" dirty="0" err="1">
                <a:solidFill>
                  <a:srgbClr val="A31515"/>
                </a:solidFill>
                <a:effectLst/>
                <a:highlight>
                  <a:srgbClr val="FFFFFF"/>
                </a:highlight>
                <a:latin typeface="Andale Mono" panose="020B0509000000000004" pitchFamily="49" charset="0"/>
              </a:rPr>
              <a:t>LXbj</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dOVsJ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idOV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Yab</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qFywyv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Dma</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Ztq?Lyw</a:t>
            </a:r>
            <a:r>
              <a:rPr lang="en-US" sz="1800" b="0" i="0" u="none" strike="noStrike" dirty="0">
                <a:solidFill>
                  <a:srgbClr val="A31515"/>
                </a:solidFill>
                <a:effectLst/>
                <a:highlight>
                  <a:srgbClr val="FFFFFF"/>
                </a:highlight>
                <a:latin typeface="Andale Mono" panose="020B0509000000000004" pitchFamily="49" charset="0"/>
              </a:rPr>
              <a:t>&gt;e{|</a:t>
            </a:r>
            <a:r>
              <a:rPr lang="en-US" sz="1800" b="0" i="0" u="none" strike="noStrike" dirty="0" err="1">
                <a:solidFill>
                  <a:srgbClr val="A31515"/>
                </a:solidFill>
                <a:effectLst/>
                <a:highlight>
                  <a:srgbClr val="FFFFFF"/>
                </a:highlight>
                <a:latin typeface="Andale Mono" panose="020B0509000000000004" pitchFamily="49" charset="0"/>
              </a:rPr>
              <a:t>Zq</a:t>
            </a:r>
            <a:r>
              <a:rPr lang="en-US" sz="1800" b="0" i="0" u="none" strike="noStrike" dirty="0">
                <a:solidFill>
                  <a:srgbClr val="A31515"/>
                </a:solidFill>
                <a:effectLst/>
                <a:highlight>
                  <a:srgbClr val="FFFFFF"/>
                </a:highlight>
                <a:latin typeface="Andale Mono" panose="020B0509000000000004" pitchFamily="49" charset="0"/>
              </a:rPr>
              <a:t>&gt;Y</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gq</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qI</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tYBe</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wyvDZEvBA</a:t>
            </a:r>
            <a:r>
              <a:rPr lang="en-US" sz="1800" b="0" i="0" u="none" strike="noStrike" dirty="0">
                <a:solidFill>
                  <a:srgbClr val="A31515"/>
                </a:solidFill>
                <a:effectLst/>
                <a:highlight>
                  <a:srgbClr val="FFFFFF"/>
                </a:highlight>
                <a:latin typeface="Andale Mono" panose="020B0509000000000004" pitchFamily="49" charset="0"/>
              </a:rPr>
              <a:t>[`_"</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"Lo&gt;}</a:t>
            </a:r>
            <a:r>
              <a:rPr lang="en-US" sz="1800" b="0" i="0" u="none" strike="noStrike" dirty="0" err="1">
                <a:solidFill>
                  <a:srgbClr val="A31515"/>
                </a:solidFill>
                <a:effectLst/>
                <a:highlight>
                  <a:srgbClr val="FFFFFF"/>
                </a:highlight>
                <a:latin typeface="Andale Mono" panose="020B0509000000000004" pitchFamily="49" charset="0"/>
              </a:rPr>
              <a:t>KcqdYrWqKxzKtW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DXRwsfcUaT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KXw</a:t>
            </a:r>
            <a:r>
              <a:rPr lang="en-US" sz="1800" b="0" i="0" u="none" strike="noStrike" dirty="0">
                <a:solidFill>
                  <a:srgbClr val="A31515"/>
                </a:solidFill>
                <a:effectLst/>
                <a:highlight>
                  <a:srgbClr val="FFFFFF"/>
                </a:highlight>
                <a:latin typeface="Andale Mono" panose="020B0509000000000004" pitchFamily="49" charset="0"/>
              </a:rPr>
              <a:t>{Y"</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RsFwsFwsFw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zaqyaz|FmMpyaoyI</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cuUw</a:t>
            </a:r>
            <a:r>
              <a:rPr lang="en-US" sz="1800" b="0" i="0" u="none" strike="noStrike" dirty="0">
                <a:solidFill>
                  <a:srgbClr val="A31515"/>
                </a:solidFill>
                <a:effectLst/>
                <a:highlight>
                  <a:srgbClr val="FFFFFF"/>
                </a:highlight>
                <a:latin typeface="Andale Mono" panose="020B0509000000000004" pitchFamily="49" charset="0"/>
              </a:rPr>
              <a:t>{J"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return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p:txBody>
      </p:sp>
    </p:spTree>
    <p:extLst>
      <p:ext uri="{BB962C8B-B14F-4D97-AF65-F5344CB8AC3E}">
        <p14:creationId xmlns:p14="http://schemas.microsoft.com/office/powerpoint/2010/main" val="301717143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6411DF-E58E-EA3A-CAFA-C32E31E6E46D}"/>
              </a:ext>
            </a:extLst>
          </p:cNvPr>
          <p:cNvSpPr txBox="1"/>
          <p:nvPr/>
        </p:nvSpPr>
        <p:spPr>
          <a:xfrm>
            <a:off x="0" y="0"/>
            <a:ext cx="7851227" cy="7417415"/>
          </a:xfrm>
          <a:prstGeom prst="rect">
            <a:avLst/>
          </a:prstGeom>
          <a:noFill/>
        </p:spPr>
        <p:txBody>
          <a:bodyPr wrap="square" rtlCol="0">
            <a:spAutoFit/>
          </a:bodyPr>
          <a:lstStyle/>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a:t>
            </a:r>
            <a:r>
              <a:rPr lang="en-US" sz="1400" i="0" u="none" strike="noStrike" dirty="0" err="1">
                <a:solidFill>
                  <a:srgbClr val="3B3B3B"/>
                </a:solidFill>
                <a:effectLst/>
                <a:highlight>
                  <a:srgbClr val="FFFFFF"/>
                </a:highlight>
                <a:latin typeface="Courier New" panose="02070309020205020404" pitchFamily="49" charset="0"/>
              </a:rPr>
              <a:t>x,y,o</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N;</a:t>
            </a:r>
            <a:r>
              <a:rPr lang="en-US" sz="1400" i="0" u="none" strike="noStrike" dirty="0" err="1">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       b[1920]       ;p(</a:t>
            </a:r>
            <a:r>
              <a:rPr lang="en-US" sz="1400" i="0" u="none" strike="noStrike" dirty="0" err="1">
                <a:solidFill>
                  <a:srgbClr val="3B3B3B"/>
                </a:solidFill>
                <a:effectLst/>
                <a:highlight>
                  <a:srgbClr val="FFFFFF"/>
                </a:highlight>
                <a:latin typeface="Courier New" panose="02070309020205020404" pitchFamily="49" charset="0"/>
              </a:rPr>
              <a:t>n,c</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(;n       --;x++)       c==10?y       +=80,x=</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o-1:x&gt;=       0?80&gt;x?             c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?b</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y+x</a:t>
            </a:r>
            <a:r>
              <a:rPr lang="en-US" sz="1400" i="0" u="none" strike="noStrike" dirty="0">
                <a:solidFill>
                  <a:srgbClr val="3B3B3B"/>
                </a:solidFill>
                <a:effectLst/>
                <a:highlight>
                  <a:srgbClr val="FFFFFF"/>
                </a:highlight>
                <a:latin typeface="Courier New" panose="02070309020205020404" pitchFamily="49" charset="0"/>
              </a:rPr>
              <a:t>]=c       :0:                         0:0;}c(</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q,l,r</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*l,*r;{</a:t>
            </a:r>
            <a:r>
              <a:rPr lang="en-US" sz="1400" i="0" u="none" strike="noStrike" dirty="0">
                <a:solidFill>
                  <a:srgbClr val="0000FF"/>
                </a:solidFill>
                <a:effectLst/>
                <a:highlight>
                  <a:srgbClr val="FFFFFF"/>
                </a:highlight>
                <a:latin typeface="Courier New" panose="02070309020205020404" pitchFamily="49" charset="0"/>
              </a:rPr>
              <a:t>while</a:t>
            </a:r>
            <a:r>
              <a:rPr lang="en-US" sz="1400" i="0" u="none" strike="noStrike" dirty="0">
                <a:solidFill>
                  <a:srgbClr val="3B3B3B"/>
                </a:solidFill>
                <a:effectLst/>
                <a:highlight>
                  <a:srgbClr val="FFFFFF"/>
                </a:highlight>
                <a:latin typeface="Courier New" panose="02070309020205020404" pitchFamily="49" charset="0"/>
              </a:rPr>
              <a:t>             (q&gt;=0)q</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yYrIxC</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err="1">
                <a:solidFill>
                  <a:srgbClr val="A31515"/>
                </a:solidFill>
                <a:effectLst/>
                <a:highlight>
                  <a:srgbClr val="FFFFFF"/>
                </a:highlight>
                <a:latin typeface="Courier New" panose="02070309020205020404" pitchFamily="49" charset="0"/>
              </a:rPr>
              <a:t>KhE</a:t>
            </a:r>
            <a:r>
              <a:rPr lang="en-US" sz="1400" i="0" u="none" strike="noStrike" dirty="0">
                <a:solidFill>
                  <a:srgbClr val="A31515"/>
                </a:solidFill>
                <a:effectLst/>
                <a:highlight>
                  <a:srgbClr val="FFFFFF"/>
                </a:highlight>
                <a:latin typeface="Courier New" panose="02070309020205020404" pitchFamily="49" charset="0"/>
              </a:rPr>
              <a:t>&gt;[|</a:t>
            </a:r>
            <a:r>
              <a:rPr lang="en-US" sz="1400" i="0" u="none" strike="noStrike" dirty="0" err="1">
                <a:solidFill>
                  <a:srgbClr val="A31515"/>
                </a:solidFill>
                <a:effectLst/>
                <a:highlight>
                  <a:srgbClr val="FFFFFF"/>
                </a:highlight>
                <a:latin typeface="Courier New" panose="02070309020205020404" pitchFamily="49" charset="0"/>
              </a:rPr>
              <a:t>LXbj</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dOVsJ</a:t>
            </a:r>
            <a:r>
              <a:rPr lang="en-US" sz="1400" i="0" u="none" strike="noStrike" dirty="0">
                <a:solidFill>
                  <a:srgbClr val="A31515"/>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idOV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Yab</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qFywyv</a:t>
            </a:r>
            <a:r>
              <a:rPr lang="en-US" sz="1400" i="0" u="none" strike="noStrike" dirty="0">
                <a:solidFill>
                  <a:srgbClr val="A31515"/>
                </a:solidFill>
                <a:effectLst/>
                <a:highlight>
                  <a:srgbClr val="FFFFFF"/>
                </a:highlight>
                <a:latin typeface="Courier New" panose="02070309020205020404" pitchFamily="49" charset="0"/>
              </a:rPr>
              <a:t>{D"</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"ma\\A"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Ztq?Lyw</a:t>
            </a:r>
            <a:r>
              <a:rPr lang="en-US" sz="1400" i="0" u="none" strike="noStrike" dirty="0">
                <a:solidFill>
                  <a:srgbClr val="A31515"/>
                </a:solidFill>
                <a:effectLst/>
                <a:highlight>
                  <a:srgbClr val="FFFFFF"/>
                </a:highlight>
                <a:latin typeface="Courier New" panose="02070309020205020404" pitchFamily="49" charset="0"/>
              </a:rPr>
              <a:t>&gt;e{|</a:t>
            </a:r>
            <a:r>
              <a:rPr lang="en-US" sz="1400" i="0" u="none" strike="noStrike" dirty="0" err="1">
                <a:solidFill>
                  <a:srgbClr val="A31515"/>
                </a:solidFill>
                <a:effectLst/>
                <a:highlight>
                  <a:srgbClr val="FFFFFF"/>
                </a:highlight>
                <a:latin typeface="Courier New" panose="02070309020205020404" pitchFamily="49" charset="0"/>
              </a:rPr>
              <a:t>Zq</a:t>
            </a:r>
            <a:r>
              <a:rPr lang="en-US" sz="1400" i="0" u="none" strike="noStrike" dirty="0">
                <a:solidFill>
                  <a:srgbClr val="A31515"/>
                </a:solidFill>
                <a:effectLst/>
                <a:highlight>
                  <a:srgbClr val="FFFFFF"/>
                </a:highlight>
                <a:latin typeface="Courier New" panose="02070309020205020404" pitchFamily="49" charset="0"/>
              </a:rPr>
              <a:t>&gt;Y\\</a:t>
            </a:r>
            <a:r>
              <a:rPr lang="en-US" sz="1400" i="0" u="none" strike="noStrike" dirty="0" err="1">
                <a:solidFill>
                  <a:srgbClr val="A31515"/>
                </a:solidFill>
                <a:effectLst/>
                <a:highlight>
                  <a:srgbClr val="FFFFFF"/>
                </a:highlight>
                <a:latin typeface="Courier New" panose="02070309020205020404" pitchFamily="49" charset="0"/>
              </a:rPr>
              <a:t>gq</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tYBe</a:t>
            </a:r>
            <a:r>
              <a:rPr lang="en-US" sz="1400" i="0" u="none" strike="noStrike" dirty="0">
                <a:solidFill>
                  <a:srgbClr val="A31515"/>
                </a:solidFill>
                <a:effectLst/>
                <a:highlight>
                  <a:srgbClr val="FFFFFF"/>
                </a:highlight>
                <a:latin typeface="Courier New" panose="02070309020205020404" pitchFamily="49" charset="0"/>
              </a:rPr>
              <a:t>{w"</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yvDZE</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vBA</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"Lo&gt;}</a:t>
            </a:r>
            <a:r>
              <a:rPr lang="en-US" sz="1400" i="0" u="none" strike="noStrike" dirty="0" err="1">
                <a:solidFill>
                  <a:srgbClr val="A31515"/>
                </a:solidFill>
                <a:effectLst/>
                <a:highlight>
                  <a:srgbClr val="FFFFFF"/>
                </a:highlight>
                <a:latin typeface="Courier New" panose="02070309020205020404" pitchFamily="49" charset="0"/>
              </a:rPr>
              <a:t>KcqdYrWqKxzKtW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DXRwsfcUaT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KXw</a:t>
            </a:r>
            <a:r>
              <a:rPr lang="en-US" sz="1400" i="0" u="none" strike="noStrike" dirty="0">
                <a:solidFill>
                  <a:srgbClr val="A31515"/>
                </a:solidFill>
                <a:effectLst/>
                <a:highlight>
                  <a:srgbClr val="FFFFFF"/>
                </a:highlight>
                <a:latin typeface="Courier New" panose="02070309020205020404" pitchFamily="49" charset="0"/>
              </a:rPr>
              <a:t>{Y"</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RsFwsFwsFw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zaqyaz|FmMpyaoyI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cuUw</a:t>
            </a:r>
            <a:r>
              <a:rPr lang="en-US" sz="1400" i="0" u="none" strike="noStrike" dirty="0">
                <a:solidFill>
                  <a:srgbClr val="A31515"/>
                </a:solidFill>
                <a:effectLst/>
                <a:highlight>
                  <a:srgbClr val="FFFFFF"/>
                </a:highlight>
                <a:latin typeface="Courier New" panose="02070309020205020404" pitchFamily="49" charset="0"/>
              </a:rPr>
              <a:t>{J"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[_/6]   -62&gt;&gt;_++%6&amp;1?r[q]:l[q])-99;</a:t>
            </a:r>
            <a:r>
              <a:rPr lang="en-US" sz="1400" i="0" u="none" strike="noStrike" dirty="0">
                <a:solidFill>
                  <a:srgbClr val="0000FF"/>
                </a:solidFill>
                <a:effectLst/>
                <a:highlight>
                  <a:srgbClr val="FFFFFF"/>
                </a:highlight>
                <a:latin typeface="Courier New" panose="02070309020205020404" pitchFamily="49" charset="0"/>
              </a:rPr>
              <a:t>return</a:t>
            </a:r>
            <a:r>
              <a:rPr lang="en-US" sz="1400" i="0" u="none" strike="noStrike" dirty="0">
                <a:solidFill>
                  <a:srgbClr val="3B3B3B"/>
                </a:solidFill>
                <a:effectLst/>
                <a:highlight>
                  <a:srgbClr val="FFFFFF"/>
                </a:highlight>
                <a:latin typeface="Courier New" panose="02070309020205020404" pitchFamily="49" charset="0"/>
              </a:rPr>
              <a:t> q;}E(a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   (o=x=</a:t>
            </a:r>
            <a:r>
              <a:rPr lang="en-US" sz="1400" i="0" u="none" strike="noStrike" dirty="0" err="1">
                <a:solidFill>
                  <a:srgbClr val="3B3B3B"/>
                </a:solidFill>
                <a:effectLst/>
                <a:highlight>
                  <a:srgbClr val="FFFFFF"/>
                </a:highlight>
                <a:latin typeface="Courier New" panose="02070309020205020404" pitchFamily="49" charset="0"/>
              </a:rPr>
              <a:t>a,y</a:t>
            </a:r>
            <a:r>
              <a:rPr lang="en-US" sz="1400" i="0" u="none" strike="noStrike" dirty="0">
                <a:solidFill>
                  <a:srgbClr val="3B3B3B"/>
                </a:solidFill>
                <a:effectLst/>
                <a:highlight>
                  <a:srgbClr val="FFFFFF"/>
                </a:highlight>
                <a:latin typeface="Courier New" panose="02070309020205020404" pitchFamily="49" charset="0"/>
              </a:rPr>
              <a:t>=0,_=0;_        &lt;1006;)a=</a:t>
            </a:r>
            <a:r>
              <a:rPr lang="en-US" sz="1400" i="0" u="none" strike="noStrike" dirty="0">
                <a:solidFill>
                  <a:srgbClr val="A31515"/>
                </a:solidFill>
                <a:effectLst/>
                <a:highlight>
                  <a:srgbClr val="FFFFFF"/>
                </a:highlight>
                <a:latin typeface="Courier New" panose="02070309020205020404" pitchFamily="49" charset="0"/>
              </a:rPr>
              <a:t>" /\\\n"</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[c(6,</a:t>
            </a:r>
            <a:r>
              <a:rPr lang="en-US" sz="1400" i="0" u="none" strike="noStrike" dirty="0">
                <a:solidFill>
                  <a:srgbClr val="A31515"/>
                </a:solidFill>
                <a:effectLst/>
                <a:highlight>
                  <a:srgbClr val="FFFFFF"/>
                </a:highlight>
                <a:latin typeface="Courier New" panose="02070309020205020404" pitchFamily="49" charset="0"/>
              </a:rPr>
              <a:t>"b"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"cd\\a[g"</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fh</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)+8], p(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"&amp;'()*+,-.1"</a:t>
            </a:r>
            <a:r>
              <a:rPr lang="en-US" sz="1400" i="0" u="none" strike="noStrike" dirty="0">
                <a:solidFill>
                  <a:srgbClr val="3B3B3B"/>
                </a:solidFill>
                <a:effectLst/>
                <a:highlight>
                  <a:srgbClr val="FFFFFF"/>
                </a:highlight>
                <a:latin typeface="Courier New" panose="02070309020205020404" pitchFamily="49" charset="0"/>
              </a:rPr>
              <a:t>[   c(11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"_ac[]\\</a:t>
            </a:r>
            <a:r>
              <a:rPr lang="en-US" sz="1400" i="0" u="none" strike="noStrike" dirty="0" err="1">
                <a:solidFill>
                  <a:srgbClr val="A31515"/>
                </a:solidFill>
                <a:effectLst/>
                <a:highlight>
                  <a:srgbClr val="FFFFFF"/>
                </a:highlight>
                <a:latin typeface="Courier New" panose="02070309020205020404" pitchFamily="49" charset="0"/>
              </a:rPr>
              <a:t>YZi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jkm</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bd^efghXWlV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)+13</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]-34,a);}main   (</a:t>
            </a:r>
            <a:r>
              <a:rPr lang="en-US" sz="1400" i="0" u="none" strike="noStrike" dirty="0" err="1">
                <a:solidFill>
                  <a:srgbClr val="3B3B3B"/>
                </a:solidFill>
                <a:effectLst/>
                <a:highlight>
                  <a:srgbClr val="FFFFFF"/>
                </a:highlight>
                <a:latin typeface="Courier New" panose="02070309020205020404" pitchFamily="49" charset="0"/>
              </a:rPr>
              <a:t>k,Z</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z[1920]  ,A=0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,B=0  ,</a:t>
            </a:r>
            <a:r>
              <a:rPr lang="en-US" sz="1400" i="0" u="none" strike="noStrike" dirty="0" err="1">
                <a:solidFill>
                  <a:srgbClr val="3B3B3B"/>
                </a:solidFill>
                <a:effectLst/>
                <a:highlight>
                  <a:srgbClr val="FFFFFF"/>
                </a:highlight>
                <a:latin typeface="Courier New" panose="02070309020205020404" pitchFamily="49" charset="0"/>
              </a:rPr>
              <a:t>i,j</a:t>
            </a:r>
            <a:r>
              <a:rPr lang="en-US" sz="1400" i="0" u="none" strike="noStrike" dirty="0">
                <a:solidFill>
                  <a:srgbClr val="3B3B3B"/>
                </a:solidFill>
                <a:effectLst/>
                <a:highlight>
                  <a:srgbClr val="FFFFFF"/>
                </a:highlight>
                <a:latin typeface="Courier New" panose="02070309020205020404" pitchFamily="49" charset="0"/>
              </a:rPr>
              <a:t>; puts(</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"[2J"</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e=sin(A         ),  n=   sin(B),g=cos(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A),m   =cos(B);</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=0;k&lt;   1840;k++)y=-k</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/80-   10,o=41+(k%80-              40)*1.3/</a:t>
            </a:r>
            <a:r>
              <a:rPr lang="en-US" sz="1400" i="0" u="none" strike="noStrike" dirty="0" err="1">
                <a:solidFill>
                  <a:srgbClr val="3B3B3B"/>
                </a:solidFill>
                <a:effectLst/>
                <a:highlight>
                  <a:srgbClr val="FFFFFF"/>
                </a:highlight>
                <a:latin typeface="Courier New" panose="02070309020205020404" pitchFamily="49" charset="0"/>
              </a:rPr>
              <a:t>y+n,N</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A-100.0/y, b[k]=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[o+N&amp;1],z[k]   =0;E(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80-(</a:t>
            </a:r>
            <a:r>
              <a:rPr lang="en-US" sz="1400" i="0" u="none" strike="noStrike" dirty="0">
                <a:solidFill>
                  <a:srgbClr val="0000FF"/>
                </a:solidFill>
                <a:effectLst/>
                <a:highlight>
                  <a:srgbClr val="FFFFFF"/>
                </a:highlight>
                <a:latin typeface="Courier New" panose="02070309020205020404" pitchFamily="49" charset="0"/>
              </a:rPr>
              <a:t>int</a:t>
            </a:r>
            <a:r>
              <a:rPr lang="en-US" sz="1400" i="0" u="none" strike="noStrike" dirty="0">
                <a:solidFill>
                  <a:srgbClr val="3B3B3B"/>
                </a:solidFill>
                <a:effectLst/>
                <a:highlight>
                  <a:srgbClr val="FFFFFF"/>
                </a:highlight>
                <a:latin typeface="Courier New" panose="02070309020205020404" pitchFamily="49" charset="0"/>
              </a:rPr>
              <a:t>)(9*B)%250);</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(j=0;6.28&gt;</a:t>
            </a:r>
            <a:r>
              <a:rPr lang="en-US" sz="1400" i="0" u="none" strike="noStrike" dirty="0" err="1">
                <a:solidFill>
                  <a:srgbClr val="3B3B3B"/>
                </a:solidFill>
                <a:effectLst/>
                <a:highlight>
                  <a:srgbClr val="FFFFFF"/>
                </a:highlight>
                <a:latin typeface="Courier New" panose="02070309020205020404" pitchFamily="49" charset="0"/>
              </a:rPr>
              <a:t>j;j</a:t>
            </a:r>
            <a:r>
              <a:rPr lang="en-US" sz="1400" i="0" u="none" strike="noStrike" dirty="0">
                <a:solidFill>
                  <a:srgbClr val="3B3B3B"/>
                </a:solidFill>
                <a:effectLst/>
                <a:highlight>
                  <a:srgbClr val="FFFFFF"/>
                </a:highlight>
                <a:latin typeface="Courier New" panose="02070309020205020404" pitchFamily="49" charset="0"/>
              </a:rPr>
              <a:t>+=0.07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=0;6.28&gt;</a:t>
            </a:r>
            <a:r>
              <a:rPr lang="en-US" sz="1400" i="0" u="none" strike="noStrike" dirty="0" err="1">
                <a:solidFill>
                  <a:srgbClr val="3B3B3B"/>
                </a:solidFill>
                <a:effectLst/>
                <a:highlight>
                  <a:srgbClr val="FFFFFF"/>
                </a:highlight>
                <a:latin typeface="Courier New" panose="02070309020205020404" pitchFamily="49" charset="0"/>
              </a:rPr>
              <a:t>i;i</a:t>
            </a:r>
            <a:r>
              <a:rPr lang="en-US" sz="1400" i="0" u="none" strike="noStrike" dirty="0">
                <a:solidFill>
                  <a:srgbClr val="3B3B3B"/>
                </a:solidFill>
                <a:effectLst/>
                <a:highlight>
                  <a:srgbClr val="FFFFFF"/>
                </a:highlight>
                <a:latin typeface="Courier New" panose="02070309020205020404" pitchFamily="49" charset="0"/>
              </a:rPr>
              <a:t>+=0.02)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c=sin(</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),d   =cos(j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),f=sin(j),h=d+2,D=15/(c*h*</a:t>
            </a:r>
            <a:r>
              <a:rPr lang="en-US" sz="1400" i="0" u="none" strike="noStrike" dirty="0" err="1">
                <a:solidFill>
                  <a:srgbClr val="3B3B3B"/>
                </a:solidFill>
                <a:effectLst/>
                <a:highlight>
                  <a:srgbClr val="FFFFFF"/>
                </a:highlight>
                <a:latin typeface="Courier New" panose="02070309020205020404" pitchFamily="49" charset="0"/>
              </a:rPr>
              <a:t>e+f</a:t>
            </a:r>
            <a:r>
              <a:rPr lang="en-US" sz="1400" i="0" u="none" strike="noStrike" dirty="0">
                <a:solidFill>
                  <a:srgbClr val="3B3B3B"/>
                </a:solidFill>
                <a:effectLst/>
                <a:highlight>
                  <a:srgbClr val="FFFFFF"/>
                </a:highlight>
                <a:latin typeface="Courier New" panose="02070309020205020404" pitchFamily="49" charset="0"/>
              </a:rPr>
              <a:t>*g+5    ),l=cos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),t=c     *h*g-f*</a:t>
            </a:r>
            <a:r>
              <a:rPr lang="en-US" sz="1400" i="0" u="none" strike="noStrike" dirty="0" err="1">
                <a:solidFill>
                  <a:srgbClr val="3B3B3B"/>
                </a:solidFill>
                <a:effectLst/>
                <a:highlight>
                  <a:srgbClr val="FFFFFF"/>
                </a:highlight>
                <a:latin typeface="Courier New" panose="02070309020205020404" pitchFamily="49" charset="0"/>
              </a:rPr>
              <a:t>e;x</a:t>
            </a:r>
            <a:r>
              <a:rPr lang="en-US" sz="1400" i="0" u="none" strike="noStrike" dirty="0">
                <a:solidFill>
                  <a:srgbClr val="3B3B3B"/>
                </a:solidFill>
                <a:effectLst/>
                <a:highlight>
                  <a:srgbClr val="FFFFFF"/>
                </a:highlight>
                <a:latin typeface="Courier New" panose="02070309020205020404" pitchFamily="49" charset="0"/>
              </a:rPr>
              <a:t>=40+2*D*(l*h*m-t*n),y=   12</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+D*(l*h       *</a:t>
            </a:r>
            <a:r>
              <a:rPr lang="en-US" sz="1400" i="0" u="none" strike="noStrike" dirty="0" err="1">
                <a:solidFill>
                  <a:srgbClr val="3B3B3B"/>
                </a:solidFill>
                <a:effectLst/>
                <a:highlight>
                  <a:srgbClr val="FFFFFF"/>
                </a:highlight>
                <a:latin typeface="Courier New" panose="02070309020205020404" pitchFamily="49" charset="0"/>
              </a:rPr>
              <a:t>n+t</a:t>
            </a:r>
            <a:r>
              <a:rPr lang="en-US" sz="1400" i="0" u="none" strike="noStrike" dirty="0">
                <a:solidFill>
                  <a:srgbClr val="3B3B3B"/>
                </a:solidFill>
                <a:effectLst/>
                <a:highlight>
                  <a:srgbClr val="FFFFFF"/>
                </a:highlight>
                <a:latin typeface="Courier New" panose="02070309020205020404" pitchFamily="49" charset="0"/>
              </a:rPr>
              <a:t>*m),o=x+80*</a:t>
            </a:r>
            <a:r>
              <a:rPr lang="en-US" sz="1400" i="0" u="none" strike="noStrike" dirty="0" err="1">
                <a:solidFill>
                  <a:srgbClr val="3B3B3B"/>
                </a:solidFill>
                <a:effectLst/>
                <a:highlight>
                  <a:srgbClr val="FFFFFF"/>
                </a:highlight>
                <a:latin typeface="Courier New" panose="02070309020205020404" pitchFamily="49" charset="0"/>
              </a:rPr>
              <a:t>y,N</a:t>
            </a:r>
            <a:r>
              <a:rPr lang="en-US" sz="1400" i="0" u="none" strike="noStrike" dirty="0">
                <a:solidFill>
                  <a:srgbClr val="3B3B3B"/>
                </a:solidFill>
                <a:effectLst/>
                <a:highlight>
                  <a:srgbClr val="FFFFFF"/>
                </a:highlight>
                <a:latin typeface="Courier New" panose="02070309020205020404" pitchFamily="49" charset="0"/>
              </a:rPr>
              <a:t>=8*((f*e-c    *d*</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g)*m-c*         d*e-f*g-l*d*n);</a:t>
            </a:r>
            <a:r>
              <a:rPr lang="en-US" sz="1400" i="0" u="none" strike="noStrike" dirty="0">
                <a:solidFill>
                  <a:srgbClr val="0000FF"/>
                </a:solidFill>
                <a:effectLst/>
                <a:highlight>
                  <a:srgbClr val="FFFFFF"/>
                </a:highlight>
                <a:latin typeface="Courier New" panose="02070309020205020404" pitchFamily="49" charset="0"/>
              </a:rPr>
              <a:t>if</a:t>
            </a:r>
            <a:r>
              <a:rPr lang="en-US" sz="1400" i="0" u="none" strike="noStrike" dirty="0">
                <a:solidFill>
                  <a:srgbClr val="3B3B3B"/>
                </a:solidFill>
                <a:effectLst/>
                <a:highlight>
                  <a:srgbClr val="FFFFFF"/>
                </a:highlight>
                <a:latin typeface="Courier New" panose="02070309020205020404" pitchFamily="49" charset="0"/>
              </a:rPr>
              <a:t>(D&gt;z[o]    )z[o]</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D,b</a:t>
            </a:r>
            <a:r>
              <a:rPr lang="en-US" sz="1400" i="0" u="none" strike="noStrike" dirty="0">
                <a:solidFill>
                  <a:srgbClr val="3B3B3B"/>
                </a:solidFill>
                <a:effectLst/>
                <a:highlight>
                  <a:srgbClr val="FFFFFF"/>
                </a:highlight>
                <a:latin typeface="Courier New" panose="02070309020205020404" pitchFamily="49" charset="0"/>
              </a:rPr>
              <a:t>[o]             =</a:t>
            </a:r>
            <a:r>
              <a:rPr lang="en-US" sz="1400" i="0" u="none" strike="noStrike" dirty="0">
                <a:solidFill>
                  <a:srgbClr val="A31515"/>
                </a:solidFill>
                <a:effectLst/>
                <a:highlight>
                  <a:srgbClr val="FFFFFF"/>
                </a:highlight>
                <a:latin typeface="Courier New" panose="02070309020205020404" pitchFamily="49" charset="0"/>
              </a:rPr>
              <a:t>" ..,,-++=#$@"</a:t>
            </a:r>
            <a:r>
              <a:rPr lang="en-US" sz="1400" i="0" u="none" strike="noStrike" dirty="0">
                <a:solidFill>
                  <a:srgbClr val="3B3B3B"/>
                </a:solidFill>
                <a:effectLst/>
                <a:highlight>
                  <a:srgbClr val="FFFFFF"/>
                </a:highlight>
                <a:latin typeface="Courier New" panose="02070309020205020404" pitchFamily="49" charset="0"/>
              </a:rPr>
              <a:t>[      N&gt;0?N:0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  }                                   </a:t>
            </a:r>
            <a:r>
              <a:rPr lang="en-US" sz="1400" i="0" u="none" strike="noStrike" dirty="0" err="1">
                <a:solidFill>
                  <a:srgbClr val="3B3B3B"/>
                </a:solidFill>
                <a:effectLst/>
                <a:highlight>
                  <a:srgbClr val="FFFFFF"/>
                </a:highlight>
                <a:latin typeface="Courier New" panose="02070309020205020404" pitchFamily="49" charset="0"/>
              </a:rPr>
              <a:t>printf</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"H"</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=1;1841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&gt;</a:t>
            </a:r>
            <a:r>
              <a:rPr lang="en-US" sz="1400" i="0" u="none" strike="noStrike" dirty="0" err="1">
                <a:solidFill>
                  <a:srgbClr val="3B3B3B"/>
                </a:solidFill>
                <a:effectLst/>
                <a:highlight>
                  <a:srgbClr val="FFFFFF"/>
                </a:highlight>
                <a:latin typeface="Courier New" panose="02070309020205020404" pitchFamily="49" charset="0"/>
              </a:rPr>
              <a:t>k;k</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putchar</a:t>
            </a:r>
            <a:r>
              <a:rPr lang="en-US" sz="1400" i="0" u="none" strike="noStrike" dirty="0">
                <a:solidFill>
                  <a:srgbClr val="3B3B3B"/>
                </a:solidFill>
                <a:effectLst/>
                <a:highlight>
                  <a:srgbClr val="FFFFFF"/>
                </a:highlight>
                <a:latin typeface="Courier New" panose="02070309020205020404" pitchFamily="49" charset="0"/>
              </a:rPr>
              <a:t>       (k%80?b       [k]:10)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 +=       0.053;B       +=0.037       ;  }  }</a:t>
            </a:r>
            <a:endParaRPr lang="en-US" sz="1400" dirty="0">
              <a:effectLst/>
              <a:highlight>
                <a:srgbClr val="FFFFFF"/>
              </a:highlight>
            </a:endParaRPr>
          </a:p>
          <a:p>
            <a:br>
              <a:rPr lang="en-US" sz="1400" dirty="0"/>
            </a:br>
            <a:endParaRPr lang="en-US" sz="1400" dirty="0"/>
          </a:p>
        </p:txBody>
      </p:sp>
      <p:sp>
        <p:nvSpPr>
          <p:cNvPr id="2" name="TextBox 1">
            <a:extLst>
              <a:ext uri="{FF2B5EF4-FFF2-40B4-BE49-F238E27FC236}">
                <a16:creationId xmlns:a16="http://schemas.microsoft.com/office/drawing/2014/main" id="{5588FD7C-2061-3E55-47DB-2CAC2E4024EB}"/>
              </a:ext>
            </a:extLst>
          </p:cNvPr>
          <p:cNvSpPr txBox="1"/>
          <p:nvPr/>
        </p:nvSpPr>
        <p:spPr>
          <a:xfrm>
            <a:off x="6286500" y="304800"/>
            <a:ext cx="5664200" cy="2308324"/>
          </a:xfrm>
          <a:prstGeom prst="rect">
            <a:avLst/>
          </a:prstGeom>
          <a:noFill/>
        </p:spPr>
        <p:txBody>
          <a:bodyPr wrap="square" rtlCol="0">
            <a:spAutoFit/>
          </a:bodyPr>
          <a:lstStyle/>
          <a:p>
            <a:r>
              <a:rPr lang="en-US" sz="2400" dirty="0"/>
              <a:t>But how does it work?</a:t>
            </a:r>
          </a:p>
          <a:p>
            <a:endParaRPr lang="en-US" sz="2400" dirty="0"/>
          </a:p>
          <a:p>
            <a:r>
              <a:rPr lang="en-US" sz="2400" dirty="0"/>
              <a:t>If we can make it maintainable, we fear no legacy code</a:t>
            </a:r>
          </a:p>
          <a:p>
            <a:endParaRPr lang="en-US" sz="2400" dirty="0"/>
          </a:p>
          <a:p>
            <a:r>
              <a:rPr lang="en-US" sz="2400" dirty="0"/>
              <a:t>The tools that help me here are tools I trust</a:t>
            </a:r>
          </a:p>
        </p:txBody>
      </p:sp>
    </p:spTree>
    <p:extLst>
      <p:ext uri="{BB962C8B-B14F-4D97-AF65-F5344CB8AC3E}">
        <p14:creationId xmlns:p14="http://schemas.microsoft.com/office/powerpoint/2010/main" val="2165527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1140079"/>
            <a:ext cx="10907486" cy="2031325"/>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putchar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3297891124"/>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00446" y="612844"/>
            <a:ext cx="10620104" cy="5632311"/>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"\x1b[2J"</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8000"/>
                </a:solidFill>
                <a:effectLst/>
                <a:highlight>
                  <a:srgbClr val="FFFFFF"/>
                </a:highlight>
                <a:latin typeface="Andale Mono" panose="020B0509000000000004" pitchFamily="49" charset="0"/>
              </a:rPr>
              <a:t>// Clear screen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render_checker_board</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render_banner</a:t>
            </a:r>
            <a:r>
              <a:rPr lang="en-US" sz="1800" i="0" u="none" strike="noStrike" dirty="0">
                <a:solidFill>
                  <a:srgbClr val="3B3B3B"/>
                </a:solidFill>
                <a:effectLst/>
                <a:highlight>
                  <a:srgbClr val="FFFFFF"/>
                </a:highlight>
                <a:latin typeface="Andale Mono" panose="020B0509000000000004" pitchFamily="49" charset="0"/>
              </a:rPr>
              <a:t>(FRAME_BUFFER_WIDTH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(9 *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render_donut</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"\x1b[H"</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8000"/>
                </a:solidFill>
                <a:effectLst/>
                <a:highlight>
                  <a:srgbClr val="FFFFFF"/>
                </a:highlight>
                <a:latin typeface="Andale Mono" panose="020B0509000000000004" pitchFamily="49" charset="0"/>
              </a:rPr>
              <a:t>// Move cursor to home</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print_frame_buffer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spTree>
    <p:extLst>
      <p:ext uri="{BB962C8B-B14F-4D97-AF65-F5344CB8AC3E}">
        <p14:creationId xmlns:p14="http://schemas.microsoft.com/office/powerpoint/2010/main" val="2255402334"/>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81D0F-912A-D86D-769A-56AF716056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C4EFC9-9937-8D6F-D4D8-B8CACEE00937}"/>
              </a:ext>
            </a:extLst>
          </p:cNvPr>
          <p:cNvSpPr txBox="1"/>
          <p:nvPr/>
        </p:nvSpPr>
        <p:spPr>
          <a:xfrm>
            <a:off x="2800350" y="2767280"/>
            <a:ext cx="6591300" cy="1200329"/>
          </a:xfrm>
          <a:prstGeom prst="rect">
            <a:avLst/>
          </a:prstGeom>
          <a:noFill/>
        </p:spPr>
        <p:txBody>
          <a:bodyPr wrap="square" rtlCol="0">
            <a:spAutoFit/>
          </a:bodyPr>
          <a:lstStyle/>
          <a:p>
            <a:pPr algn="ctr"/>
            <a:r>
              <a:rPr lang="en-US" sz="7200" b="0" i="0" dirty="0">
                <a:effectLst/>
                <a:latin typeface="+mj-lt"/>
              </a:rPr>
              <a:t>Not too shabby</a:t>
            </a:r>
            <a:endParaRPr lang="en-US" sz="7200" dirty="0">
              <a:latin typeface="+mj-lt"/>
            </a:endParaRPr>
          </a:p>
        </p:txBody>
      </p:sp>
    </p:spTree>
    <p:extLst>
      <p:ext uri="{BB962C8B-B14F-4D97-AF65-F5344CB8AC3E}">
        <p14:creationId xmlns:p14="http://schemas.microsoft.com/office/powerpoint/2010/main" val="551712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233C3C-F158-0FC7-DFA0-4F5D6BC53F91}"/>
              </a:ext>
            </a:extLst>
          </p:cNvPr>
          <p:cNvSpPr txBox="1"/>
          <p:nvPr/>
        </p:nvSpPr>
        <p:spPr>
          <a:xfrm>
            <a:off x="2257602" y="2605189"/>
            <a:ext cx="7676796" cy="2554545"/>
          </a:xfrm>
          <a:prstGeom prst="rect">
            <a:avLst/>
          </a:prstGeom>
          <a:noFill/>
        </p:spPr>
        <p:txBody>
          <a:bodyPr wrap="square" rtlCol="0">
            <a:spAutoFit/>
          </a:bodyPr>
          <a:lstStyle/>
          <a:p>
            <a:r>
              <a:rPr lang="en-US" sz="4000" dirty="0"/>
              <a:t>Humans </a:t>
            </a:r>
            <a:r>
              <a:rPr lang="en-US" sz="4000" i="1" dirty="0"/>
              <a:t>almost never </a:t>
            </a:r>
            <a:r>
              <a:rPr lang="en-US" sz="4000" dirty="0"/>
              <a:t>touched code</a:t>
            </a:r>
          </a:p>
          <a:p>
            <a:r>
              <a:rPr lang="en-US" sz="4000" dirty="0"/>
              <a:t>LLMs </a:t>
            </a:r>
            <a:r>
              <a:rPr lang="en-US" sz="4000" i="1" dirty="0"/>
              <a:t>never</a:t>
            </a:r>
            <a:r>
              <a:rPr lang="en-US" sz="4000" dirty="0"/>
              <a:t> touched code</a:t>
            </a:r>
          </a:p>
          <a:p>
            <a:endParaRPr lang="en-US" sz="4000" dirty="0"/>
          </a:p>
          <a:p>
            <a:endParaRPr lang="en-US" sz="4000" dirty="0"/>
          </a:p>
        </p:txBody>
      </p:sp>
    </p:spTree>
    <p:extLst>
      <p:ext uri="{BB962C8B-B14F-4D97-AF65-F5344CB8AC3E}">
        <p14:creationId xmlns:p14="http://schemas.microsoft.com/office/powerpoint/2010/main" val="3834559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F53AA-CE0A-6C2C-69A8-AAC7AB3199E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0D90728-1AA2-A0BF-E8CF-837B854B1D5E}"/>
              </a:ext>
            </a:extLst>
          </p:cNvPr>
          <p:cNvSpPr txBox="1"/>
          <p:nvPr/>
        </p:nvSpPr>
        <p:spPr>
          <a:xfrm>
            <a:off x="2800350" y="2767280"/>
            <a:ext cx="6591300" cy="1200329"/>
          </a:xfrm>
          <a:prstGeom prst="rect">
            <a:avLst/>
          </a:prstGeom>
          <a:noFill/>
        </p:spPr>
        <p:txBody>
          <a:bodyPr wrap="square" rtlCol="0">
            <a:spAutoFit/>
          </a:bodyPr>
          <a:lstStyle/>
          <a:p>
            <a:pPr algn="ctr"/>
            <a:r>
              <a:rPr lang="en-US" sz="7200" b="0" i="0" dirty="0">
                <a:effectLst/>
                <a:latin typeface="+mj-lt"/>
              </a:rPr>
              <a:t>Nothing broke</a:t>
            </a:r>
            <a:endParaRPr lang="en-US" sz="7200" dirty="0">
              <a:latin typeface="+mj-lt"/>
            </a:endParaRPr>
          </a:p>
        </p:txBody>
      </p:sp>
    </p:spTree>
    <p:extLst>
      <p:ext uri="{BB962C8B-B14F-4D97-AF65-F5344CB8AC3E}">
        <p14:creationId xmlns:p14="http://schemas.microsoft.com/office/powerpoint/2010/main" val="815783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0191B7-166C-9816-96CF-B260C6DE32BA}"/>
              </a:ext>
            </a:extLst>
          </p:cNvPr>
          <p:cNvSpPr txBox="1"/>
          <p:nvPr/>
        </p:nvSpPr>
        <p:spPr>
          <a:xfrm>
            <a:off x="2461117" y="1137821"/>
            <a:ext cx="7269765" cy="2246769"/>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 human expert</a:t>
            </a:r>
          </a:p>
          <a:p>
            <a:pPr marL="285750" indent="-285750">
              <a:buFont typeface="Arial" panose="020B0604020202020204" pitchFamily="34" charset="0"/>
              <a:buChar char="•"/>
            </a:pPr>
            <a:r>
              <a:rPr lang="en-US" sz="2800" dirty="0"/>
              <a:t>Large Language Model (GPT-4)</a:t>
            </a:r>
          </a:p>
          <a:p>
            <a:pPr marL="285750" indent="-285750">
              <a:buFont typeface="Arial" panose="020B0604020202020204" pitchFamily="34" charset="0"/>
              <a:buChar char="•"/>
            </a:pPr>
            <a:r>
              <a:rPr lang="en-US" sz="2800" dirty="0"/>
              <a:t>Algorithms</a:t>
            </a:r>
          </a:p>
          <a:p>
            <a:pPr marL="285750" indent="-285750">
              <a:buFont typeface="Arial" panose="020B0604020202020204" pitchFamily="34" charset="0"/>
              <a:buChar char="•"/>
            </a:pPr>
            <a:r>
              <a:rPr lang="en-US" sz="2800" dirty="0"/>
              <a:t>Practices</a:t>
            </a:r>
          </a:p>
        </p:txBody>
      </p:sp>
      <p:sp>
        <p:nvSpPr>
          <p:cNvPr id="5" name="TextBox 4">
            <a:extLst>
              <a:ext uri="{FF2B5EF4-FFF2-40B4-BE49-F238E27FC236}">
                <a16:creationId xmlns:a16="http://schemas.microsoft.com/office/drawing/2014/main" id="{32BCFB77-59F0-3E2D-DB1B-9465E5A38574}"/>
              </a:ext>
            </a:extLst>
          </p:cNvPr>
          <p:cNvSpPr txBox="1"/>
          <p:nvPr/>
        </p:nvSpPr>
        <p:spPr>
          <a:xfrm>
            <a:off x="4248634" y="457200"/>
            <a:ext cx="3495059" cy="769441"/>
          </a:xfrm>
          <a:prstGeom prst="rect">
            <a:avLst/>
          </a:prstGeom>
          <a:noFill/>
        </p:spPr>
        <p:txBody>
          <a:bodyPr wrap="none" rtlCol="0">
            <a:spAutoFit/>
          </a:bodyPr>
          <a:lstStyle/>
          <a:p>
            <a:r>
              <a:rPr lang="en-US" sz="4400" dirty="0">
                <a:latin typeface="+mj-lt"/>
              </a:rPr>
              <a:t>What we Used</a:t>
            </a:r>
          </a:p>
        </p:txBody>
      </p:sp>
    </p:spTree>
    <p:extLst>
      <p:ext uri="{BB962C8B-B14F-4D97-AF65-F5344CB8AC3E}">
        <p14:creationId xmlns:p14="http://schemas.microsoft.com/office/powerpoint/2010/main" val="34523428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44F1C-9E84-500A-9914-EA551B5864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7C222B-360B-004A-DB6D-EED6811FC25D}"/>
              </a:ext>
            </a:extLst>
          </p:cNvPr>
          <p:cNvSpPr txBox="1"/>
          <p:nvPr/>
        </p:nvSpPr>
        <p:spPr>
          <a:xfrm>
            <a:off x="2461117" y="1137821"/>
            <a:ext cx="7269765" cy="3108543"/>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solidFill>
                  <a:schemeClr val="accent3"/>
                </a:solidFill>
              </a:rPr>
              <a:t>A human expert</a:t>
            </a:r>
          </a:p>
          <a:p>
            <a:pPr marL="285750" indent="-285750">
              <a:buFont typeface="Arial" panose="020B0604020202020204" pitchFamily="34" charset="0"/>
              <a:buChar char="•"/>
            </a:pPr>
            <a:r>
              <a:rPr lang="en-US" sz="2800" dirty="0">
                <a:solidFill>
                  <a:schemeClr val="accent3"/>
                </a:solidFill>
              </a:rPr>
              <a:t>Large Language Model (GPT-4)</a:t>
            </a:r>
          </a:p>
          <a:p>
            <a:pPr marL="285750" indent="-285750">
              <a:buFont typeface="Arial" panose="020B0604020202020204" pitchFamily="34" charset="0"/>
              <a:buChar char="•"/>
            </a:pPr>
            <a:r>
              <a:rPr lang="en-US" sz="2800" dirty="0"/>
              <a:t>Algorithms</a:t>
            </a:r>
          </a:p>
          <a:p>
            <a:pPr marL="742950" lvl="1" indent="-285750">
              <a:buFont typeface="Arial" panose="020B0604020202020204" pitchFamily="34" charset="0"/>
              <a:buChar char="•"/>
            </a:pPr>
            <a:r>
              <a:rPr lang="en-US" sz="2800" dirty="0"/>
              <a:t>IDE Refactoring support (JetBrains </a:t>
            </a:r>
            <a:r>
              <a:rPr lang="en-US" sz="2800" dirty="0" err="1"/>
              <a:t>CLion</a:t>
            </a:r>
            <a:r>
              <a:rPr lang="en-US" sz="2800" dirty="0"/>
              <a:t>)</a:t>
            </a:r>
          </a:p>
          <a:p>
            <a:pPr marL="742950" lvl="1" indent="-285750">
              <a:buFont typeface="Arial" panose="020B0604020202020204" pitchFamily="34" charset="0"/>
              <a:buChar char="•"/>
            </a:pPr>
            <a:r>
              <a:rPr lang="en-US" sz="2800" dirty="0"/>
              <a:t>Linter (clang-tidy)</a:t>
            </a:r>
          </a:p>
          <a:p>
            <a:pPr marL="285750" indent="-285750">
              <a:buFont typeface="Arial" panose="020B0604020202020204" pitchFamily="34" charset="0"/>
              <a:buChar char="•"/>
            </a:pPr>
            <a:r>
              <a:rPr lang="en-US" sz="2800" dirty="0">
                <a:solidFill>
                  <a:schemeClr val="accent3"/>
                </a:solidFill>
              </a:rPr>
              <a:t>Practices</a:t>
            </a:r>
          </a:p>
        </p:txBody>
      </p:sp>
      <p:sp>
        <p:nvSpPr>
          <p:cNvPr id="5" name="TextBox 4">
            <a:extLst>
              <a:ext uri="{FF2B5EF4-FFF2-40B4-BE49-F238E27FC236}">
                <a16:creationId xmlns:a16="http://schemas.microsoft.com/office/drawing/2014/main" id="{375CDA78-BD51-5664-138E-4D2937C62AA0}"/>
              </a:ext>
            </a:extLst>
          </p:cNvPr>
          <p:cNvSpPr txBox="1"/>
          <p:nvPr/>
        </p:nvSpPr>
        <p:spPr>
          <a:xfrm>
            <a:off x="4248634" y="457200"/>
            <a:ext cx="3429337" cy="769441"/>
          </a:xfrm>
          <a:prstGeom prst="rect">
            <a:avLst/>
          </a:prstGeom>
          <a:noFill/>
        </p:spPr>
        <p:txBody>
          <a:bodyPr wrap="none" rtlCol="0">
            <a:spAutoFit/>
          </a:bodyPr>
          <a:lstStyle/>
          <a:p>
            <a:r>
              <a:rPr lang="en-US" sz="4400" dirty="0">
                <a:latin typeface="+mj-lt"/>
              </a:rPr>
              <a:t>What we used</a:t>
            </a:r>
          </a:p>
        </p:txBody>
      </p:sp>
    </p:spTree>
    <p:extLst>
      <p:ext uri="{BB962C8B-B14F-4D97-AF65-F5344CB8AC3E}">
        <p14:creationId xmlns:p14="http://schemas.microsoft.com/office/powerpoint/2010/main" val="20502904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17D95-E78D-0B62-FAFA-AE9A3AE092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0D7350-4998-878A-DF26-1D31219B351F}"/>
              </a:ext>
            </a:extLst>
          </p:cNvPr>
          <p:cNvSpPr txBox="1"/>
          <p:nvPr/>
        </p:nvSpPr>
        <p:spPr>
          <a:xfrm>
            <a:off x="2461117" y="1137821"/>
            <a:ext cx="8251379" cy="4401205"/>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solidFill>
                  <a:schemeClr val="accent3"/>
                </a:solidFill>
              </a:rPr>
              <a:t>A human expert</a:t>
            </a:r>
          </a:p>
          <a:p>
            <a:pPr marL="285750" indent="-285750">
              <a:buFont typeface="Arial" panose="020B0604020202020204" pitchFamily="34" charset="0"/>
              <a:buChar char="•"/>
            </a:pPr>
            <a:r>
              <a:rPr lang="en-US" sz="2800" dirty="0">
                <a:solidFill>
                  <a:schemeClr val="accent3"/>
                </a:solidFill>
              </a:rPr>
              <a:t>Large Language Model (GPT-4)</a:t>
            </a:r>
          </a:p>
          <a:p>
            <a:pPr marL="285750" indent="-285750">
              <a:buFont typeface="Arial" panose="020B0604020202020204" pitchFamily="34" charset="0"/>
              <a:buChar char="•"/>
            </a:pPr>
            <a:r>
              <a:rPr lang="en-US" sz="2800" dirty="0">
                <a:solidFill>
                  <a:schemeClr val="accent3"/>
                </a:solidFill>
              </a:rPr>
              <a:t>Algorithms</a:t>
            </a:r>
          </a:p>
          <a:p>
            <a:pPr marL="742950" lvl="1" indent="-285750">
              <a:buFont typeface="Arial" panose="020B0604020202020204" pitchFamily="34" charset="0"/>
              <a:buChar char="•"/>
            </a:pPr>
            <a:r>
              <a:rPr lang="en-US" sz="2800" dirty="0">
                <a:solidFill>
                  <a:schemeClr val="accent3"/>
                </a:solidFill>
              </a:rPr>
              <a:t>IDE Refactoring support (JetBrains </a:t>
            </a:r>
            <a:r>
              <a:rPr lang="en-US" sz="2800" dirty="0" err="1">
                <a:solidFill>
                  <a:schemeClr val="accent3"/>
                </a:solidFill>
              </a:rPr>
              <a:t>CLion</a:t>
            </a:r>
            <a:r>
              <a:rPr lang="en-US" sz="2800" dirty="0">
                <a:solidFill>
                  <a:schemeClr val="accent3"/>
                </a:solidFill>
              </a:rPr>
              <a:t>)</a:t>
            </a:r>
          </a:p>
          <a:p>
            <a:pPr marL="742950" lvl="1" indent="-285750">
              <a:buFont typeface="Arial" panose="020B0604020202020204" pitchFamily="34" charset="0"/>
              <a:buChar char="•"/>
            </a:pPr>
            <a:r>
              <a:rPr lang="en-US" sz="2800" dirty="0">
                <a:solidFill>
                  <a:schemeClr val="accent3"/>
                </a:solidFill>
              </a:rPr>
              <a:t>Linter (clang-tidy)</a:t>
            </a:r>
          </a:p>
          <a:p>
            <a:pPr marL="285750" indent="-285750">
              <a:buFont typeface="Arial" panose="020B0604020202020204" pitchFamily="34" charset="0"/>
              <a:buChar char="•"/>
            </a:pPr>
            <a:r>
              <a:rPr lang="en-US" sz="2800" dirty="0"/>
              <a:t>Practices</a:t>
            </a:r>
          </a:p>
          <a:p>
            <a:pPr marL="742950" lvl="1" indent="-285750">
              <a:buFont typeface="Arial" panose="020B0604020202020204" pitchFamily="34" charset="0"/>
              <a:buChar char="•"/>
            </a:pPr>
            <a:r>
              <a:rPr lang="en-US" sz="2800" dirty="0"/>
              <a:t>Naming as a process – Arlo </a:t>
            </a:r>
            <a:r>
              <a:rPr lang="en-US" sz="2800" dirty="0" err="1"/>
              <a:t>Belshee</a:t>
            </a:r>
            <a:endParaRPr lang="en-US" sz="2800" dirty="0"/>
          </a:p>
          <a:p>
            <a:pPr marL="742950" lvl="1" indent="-285750">
              <a:buFont typeface="Arial" panose="020B0604020202020204" pitchFamily="34" charset="0"/>
              <a:buChar char="•"/>
            </a:pPr>
            <a:r>
              <a:rPr lang="en-US" sz="2800" dirty="0"/>
              <a:t>TDD / Test Commit Revert (TCR) – Kent Beck</a:t>
            </a:r>
          </a:p>
          <a:p>
            <a:pPr marL="742950" lvl="1" indent="-285750">
              <a:buFont typeface="Arial" panose="020B0604020202020204" pitchFamily="34" charset="0"/>
              <a:buChar char="•"/>
            </a:pPr>
            <a:r>
              <a:rPr lang="en-US" sz="2800" dirty="0"/>
              <a:t>Approval testing – Emily Bache / Llewellyn Falco</a:t>
            </a:r>
          </a:p>
        </p:txBody>
      </p:sp>
      <p:sp>
        <p:nvSpPr>
          <p:cNvPr id="5" name="TextBox 4">
            <a:extLst>
              <a:ext uri="{FF2B5EF4-FFF2-40B4-BE49-F238E27FC236}">
                <a16:creationId xmlns:a16="http://schemas.microsoft.com/office/drawing/2014/main" id="{B4093539-7AD3-42F9-786F-83B70DDB0DCF}"/>
              </a:ext>
            </a:extLst>
          </p:cNvPr>
          <p:cNvSpPr txBox="1"/>
          <p:nvPr/>
        </p:nvSpPr>
        <p:spPr>
          <a:xfrm>
            <a:off x="4248634" y="457200"/>
            <a:ext cx="3495059" cy="769441"/>
          </a:xfrm>
          <a:prstGeom prst="rect">
            <a:avLst/>
          </a:prstGeom>
          <a:noFill/>
        </p:spPr>
        <p:txBody>
          <a:bodyPr wrap="none" rtlCol="0">
            <a:spAutoFit/>
          </a:bodyPr>
          <a:lstStyle/>
          <a:p>
            <a:r>
              <a:rPr lang="en-US" sz="4400" dirty="0">
                <a:latin typeface="+mj-lt"/>
              </a:rPr>
              <a:t>What we used</a:t>
            </a:r>
          </a:p>
        </p:txBody>
      </p:sp>
    </p:spTree>
    <p:extLst>
      <p:ext uri="{BB962C8B-B14F-4D97-AF65-F5344CB8AC3E}">
        <p14:creationId xmlns:p14="http://schemas.microsoft.com/office/powerpoint/2010/main" val="1868768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53408-34D2-7564-7127-AC00F9B4F0B6}"/>
              </a:ext>
            </a:extLst>
          </p:cNvPr>
          <p:cNvSpPr txBox="1"/>
          <p:nvPr/>
        </p:nvSpPr>
        <p:spPr>
          <a:xfrm>
            <a:off x="2158034" y="920621"/>
            <a:ext cx="6890716" cy="5016758"/>
          </a:xfrm>
          <a:prstGeom prst="rect">
            <a:avLst/>
          </a:prstGeom>
          <a:noFill/>
        </p:spPr>
        <p:txBody>
          <a:bodyPr wrap="square" rtlCol="0">
            <a:spAutoFit/>
          </a:bodyPr>
          <a:lstStyle/>
          <a:p>
            <a:r>
              <a:rPr lang="en-US" sz="4000" b="1" dirty="0"/>
              <a:t>Cycle</a:t>
            </a:r>
            <a:r>
              <a:rPr lang="en-US" sz="4000" dirty="0"/>
              <a:t> </a:t>
            </a:r>
          </a:p>
          <a:p>
            <a:br>
              <a:rPr lang="en-US" sz="4000" dirty="0"/>
            </a:br>
            <a:r>
              <a:rPr lang="en-US" sz="4000" dirty="0"/>
              <a:t>AI suggest -&gt; Human approve -&gt;</a:t>
            </a:r>
          </a:p>
          <a:p>
            <a:r>
              <a:rPr lang="en-US" sz="4000" dirty="0"/>
              <a:t>IDE refactor -&gt; test -&gt; commit</a:t>
            </a:r>
          </a:p>
          <a:p>
            <a:endParaRPr lang="en-US" sz="4000" dirty="0"/>
          </a:p>
          <a:p>
            <a:r>
              <a:rPr lang="en-US" sz="4000" dirty="0"/>
              <a:t>Works OK manually</a:t>
            </a:r>
          </a:p>
          <a:p>
            <a:endParaRPr lang="en-US" sz="4000" dirty="0"/>
          </a:p>
          <a:p>
            <a:r>
              <a:rPr lang="en-US" sz="4000" dirty="0"/>
              <a:t>Can be </a:t>
            </a:r>
            <a:r>
              <a:rPr lang="en-US" sz="4000" i="1" dirty="0"/>
              <a:t>heavily</a:t>
            </a:r>
            <a:r>
              <a:rPr lang="en-US" sz="4000" dirty="0"/>
              <a:t> streamlined</a:t>
            </a:r>
          </a:p>
        </p:txBody>
      </p:sp>
      <p:pic>
        <p:nvPicPr>
          <p:cNvPr id="4" name="Graphic 3" descr="Recycle with solid fill">
            <a:extLst>
              <a:ext uri="{FF2B5EF4-FFF2-40B4-BE49-F238E27FC236}">
                <a16:creationId xmlns:a16="http://schemas.microsoft.com/office/drawing/2014/main" id="{ED97935B-31D4-5275-BAF0-317F29F0F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07704" y="0"/>
            <a:ext cx="7374836" cy="7374836"/>
          </a:xfrm>
          <a:prstGeom prst="rect">
            <a:avLst/>
          </a:prstGeom>
        </p:spPr>
      </p:pic>
    </p:spTree>
    <p:extLst>
      <p:ext uri="{BB962C8B-B14F-4D97-AF65-F5344CB8AC3E}">
        <p14:creationId xmlns:p14="http://schemas.microsoft.com/office/powerpoint/2010/main" val="4068553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11131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7B0802-9EA2-6C75-5009-590BE1ED11F5}"/>
              </a:ext>
            </a:extLst>
          </p:cNvPr>
          <p:cNvSpPr txBox="1"/>
          <p:nvPr/>
        </p:nvSpPr>
        <p:spPr>
          <a:xfrm>
            <a:off x="7458253" y="310932"/>
            <a:ext cx="3990797" cy="3108543"/>
          </a:xfrm>
          <a:prstGeom prst="rect">
            <a:avLst/>
          </a:prstGeom>
          <a:noFill/>
        </p:spPr>
        <p:txBody>
          <a:bodyPr wrap="square" rtlCol="0">
            <a:spAutoFit/>
          </a:bodyPr>
          <a:lstStyle/>
          <a:p>
            <a:r>
              <a:rPr lang="en-US" sz="2800" dirty="0">
                <a:solidFill>
                  <a:schemeClr val="bg1"/>
                </a:solidFill>
              </a:rPr>
              <a:t>"Turbo Refactoring"</a:t>
            </a:r>
          </a:p>
          <a:p>
            <a:r>
              <a:rPr lang="en-US" sz="2800" dirty="0">
                <a:solidFill>
                  <a:schemeClr val="bg1"/>
                </a:solidFill>
              </a:rPr>
              <a:t>Autonomous Demo</a:t>
            </a:r>
          </a:p>
          <a:p>
            <a:endParaRPr lang="en-US" sz="2800" dirty="0">
              <a:solidFill>
                <a:schemeClr val="bg1"/>
              </a:solidFill>
            </a:endParaRPr>
          </a:p>
          <a:p>
            <a:r>
              <a:rPr lang="en-US" sz="2800" dirty="0">
                <a:solidFill>
                  <a:schemeClr val="bg1"/>
                </a:solidFill>
              </a:rPr>
              <a:t>Original code:</a:t>
            </a:r>
          </a:p>
          <a:p>
            <a:r>
              <a:rPr lang="en-US" sz="2800" dirty="0">
                <a:solidFill>
                  <a:schemeClr val="bg1"/>
                </a:solidFill>
              </a:rPr>
              <a:t>IOCCC 2022 Winner</a:t>
            </a:r>
          </a:p>
          <a:p>
            <a:r>
              <a:rPr lang="en-US" sz="2800" dirty="0">
                <a:solidFill>
                  <a:schemeClr val="bg1"/>
                </a:solidFill>
              </a:rPr>
              <a:t>Yusuke </a:t>
            </a:r>
            <a:r>
              <a:rPr lang="en-US" sz="2800" dirty="0" err="1">
                <a:solidFill>
                  <a:schemeClr val="bg1"/>
                </a:solidFill>
              </a:rPr>
              <a:t>Endoh</a:t>
            </a:r>
            <a:endParaRPr lang="en-US" sz="2800" dirty="0">
              <a:solidFill>
                <a:schemeClr val="bg1"/>
              </a:solidFill>
            </a:endParaRPr>
          </a:p>
          <a:p>
            <a:r>
              <a:rPr lang="en-US" sz="2800" dirty="0">
                <a:solidFill>
                  <a:schemeClr val="bg1"/>
                </a:solidFill>
              </a:rPr>
              <a:t>Star Wars Crawler</a:t>
            </a:r>
          </a:p>
        </p:txBody>
      </p:sp>
      <p:pic>
        <p:nvPicPr>
          <p:cNvPr id="5" name="turbo-refactoring-example">
            <a:hlinkClick r:id="" action="ppaction://media"/>
            <a:extLst>
              <a:ext uri="{FF2B5EF4-FFF2-40B4-BE49-F238E27FC236}">
                <a16:creationId xmlns:a16="http://schemas.microsoft.com/office/drawing/2014/main" id="{6C282F3C-B1A2-029F-9D6D-747124499D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675" y="0"/>
            <a:ext cx="6858000" cy="6858000"/>
          </a:xfrm>
          <a:prstGeom prst="rect">
            <a:avLst/>
          </a:prstGeom>
        </p:spPr>
      </p:pic>
    </p:spTree>
    <p:extLst>
      <p:ext uri="{BB962C8B-B14F-4D97-AF65-F5344CB8AC3E}">
        <p14:creationId xmlns:p14="http://schemas.microsoft.com/office/powerpoint/2010/main" val="234677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A2263-27F0-520A-7083-9ECA34790F9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68C82E-B327-B6A9-ED86-CDE0D70B7952}"/>
              </a:ext>
            </a:extLst>
          </p:cNvPr>
          <p:cNvSpPr txBox="1"/>
          <p:nvPr/>
        </p:nvSpPr>
        <p:spPr>
          <a:xfrm>
            <a:off x="0" y="0"/>
            <a:ext cx="7851227" cy="7417415"/>
          </a:xfrm>
          <a:prstGeom prst="rect">
            <a:avLst/>
          </a:prstGeom>
          <a:noFill/>
        </p:spPr>
        <p:txBody>
          <a:bodyPr wrap="square" rtlCol="0">
            <a:spAutoFit/>
          </a:bodyPr>
          <a:lstStyle/>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a:t>
            </a:r>
            <a:r>
              <a:rPr lang="en-US" sz="1400" i="0" u="none" strike="noStrike" dirty="0" err="1">
                <a:solidFill>
                  <a:srgbClr val="3B3B3B"/>
                </a:solidFill>
                <a:effectLst/>
                <a:highlight>
                  <a:srgbClr val="FFFFFF"/>
                </a:highlight>
                <a:latin typeface="Courier New" panose="02070309020205020404" pitchFamily="49" charset="0"/>
              </a:rPr>
              <a:t>x,y,o</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N;</a:t>
            </a:r>
            <a:r>
              <a:rPr lang="en-US" sz="1400" i="0" u="none" strike="noStrike" dirty="0" err="1">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       b[1920]       ;p(</a:t>
            </a:r>
            <a:r>
              <a:rPr lang="en-US" sz="1400" i="0" u="none" strike="noStrike" dirty="0" err="1">
                <a:solidFill>
                  <a:srgbClr val="3B3B3B"/>
                </a:solidFill>
                <a:effectLst/>
                <a:highlight>
                  <a:srgbClr val="FFFFFF"/>
                </a:highlight>
                <a:latin typeface="Courier New" panose="02070309020205020404" pitchFamily="49" charset="0"/>
              </a:rPr>
              <a:t>n,c</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(;n       --;x++)       c==10?y       +=80,x=</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o-1:x&gt;=       0?80&gt;x?             c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?b</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y+x</a:t>
            </a:r>
            <a:r>
              <a:rPr lang="en-US" sz="1400" i="0" u="none" strike="noStrike" dirty="0">
                <a:solidFill>
                  <a:srgbClr val="3B3B3B"/>
                </a:solidFill>
                <a:effectLst/>
                <a:highlight>
                  <a:srgbClr val="FFFFFF"/>
                </a:highlight>
                <a:latin typeface="Courier New" panose="02070309020205020404" pitchFamily="49" charset="0"/>
              </a:rPr>
              <a:t>]=c       :0:                         0:0;}c(</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q,l,r</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*l,*r;{</a:t>
            </a:r>
            <a:r>
              <a:rPr lang="en-US" sz="1400" i="0" u="none" strike="noStrike" dirty="0">
                <a:solidFill>
                  <a:srgbClr val="0000FF"/>
                </a:solidFill>
                <a:effectLst/>
                <a:highlight>
                  <a:srgbClr val="FFFFFF"/>
                </a:highlight>
                <a:latin typeface="Courier New" panose="02070309020205020404" pitchFamily="49" charset="0"/>
              </a:rPr>
              <a:t>while</a:t>
            </a:r>
            <a:r>
              <a:rPr lang="en-US" sz="1400" i="0" u="none" strike="noStrike" dirty="0">
                <a:solidFill>
                  <a:srgbClr val="3B3B3B"/>
                </a:solidFill>
                <a:effectLst/>
                <a:highlight>
                  <a:srgbClr val="FFFFFF"/>
                </a:highlight>
                <a:latin typeface="Courier New" panose="02070309020205020404" pitchFamily="49" charset="0"/>
              </a:rPr>
              <a:t>             (q&gt;=0)q</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yYrIxC</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err="1">
                <a:solidFill>
                  <a:srgbClr val="A31515"/>
                </a:solidFill>
                <a:effectLst/>
                <a:highlight>
                  <a:srgbClr val="FFFFFF"/>
                </a:highlight>
                <a:latin typeface="Courier New" panose="02070309020205020404" pitchFamily="49" charset="0"/>
              </a:rPr>
              <a:t>KhE</a:t>
            </a:r>
            <a:r>
              <a:rPr lang="en-US" sz="1400" i="0" u="none" strike="noStrike" dirty="0">
                <a:solidFill>
                  <a:srgbClr val="A31515"/>
                </a:solidFill>
                <a:effectLst/>
                <a:highlight>
                  <a:srgbClr val="FFFFFF"/>
                </a:highlight>
                <a:latin typeface="Courier New" panose="02070309020205020404" pitchFamily="49" charset="0"/>
              </a:rPr>
              <a:t>&gt;[|</a:t>
            </a:r>
            <a:r>
              <a:rPr lang="en-US" sz="1400" i="0" u="none" strike="noStrike" dirty="0" err="1">
                <a:solidFill>
                  <a:srgbClr val="A31515"/>
                </a:solidFill>
                <a:effectLst/>
                <a:highlight>
                  <a:srgbClr val="FFFFFF"/>
                </a:highlight>
                <a:latin typeface="Courier New" panose="02070309020205020404" pitchFamily="49" charset="0"/>
              </a:rPr>
              <a:t>LXbj</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dOVsJ</a:t>
            </a:r>
            <a:r>
              <a:rPr lang="en-US" sz="1400" i="0" u="none" strike="noStrike" dirty="0">
                <a:solidFill>
                  <a:srgbClr val="A31515"/>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idOV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Yab</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qFywyv</a:t>
            </a:r>
            <a:r>
              <a:rPr lang="en-US" sz="1400" i="0" u="none" strike="noStrike" dirty="0">
                <a:solidFill>
                  <a:srgbClr val="A31515"/>
                </a:solidFill>
                <a:effectLst/>
                <a:highlight>
                  <a:srgbClr val="FFFFFF"/>
                </a:highlight>
                <a:latin typeface="Courier New" panose="02070309020205020404" pitchFamily="49" charset="0"/>
              </a:rPr>
              <a:t>{D"</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"ma\\A"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Ztq?Lyw</a:t>
            </a:r>
            <a:r>
              <a:rPr lang="en-US" sz="1400" i="0" u="none" strike="noStrike" dirty="0">
                <a:solidFill>
                  <a:srgbClr val="A31515"/>
                </a:solidFill>
                <a:effectLst/>
                <a:highlight>
                  <a:srgbClr val="FFFFFF"/>
                </a:highlight>
                <a:latin typeface="Courier New" panose="02070309020205020404" pitchFamily="49" charset="0"/>
              </a:rPr>
              <a:t>&gt;e{|</a:t>
            </a:r>
            <a:r>
              <a:rPr lang="en-US" sz="1400" i="0" u="none" strike="noStrike" dirty="0" err="1">
                <a:solidFill>
                  <a:srgbClr val="A31515"/>
                </a:solidFill>
                <a:effectLst/>
                <a:highlight>
                  <a:srgbClr val="FFFFFF"/>
                </a:highlight>
                <a:latin typeface="Courier New" panose="02070309020205020404" pitchFamily="49" charset="0"/>
              </a:rPr>
              <a:t>Zq</a:t>
            </a:r>
            <a:r>
              <a:rPr lang="en-US" sz="1400" i="0" u="none" strike="noStrike" dirty="0">
                <a:solidFill>
                  <a:srgbClr val="A31515"/>
                </a:solidFill>
                <a:effectLst/>
                <a:highlight>
                  <a:srgbClr val="FFFFFF"/>
                </a:highlight>
                <a:latin typeface="Courier New" panose="02070309020205020404" pitchFamily="49" charset="0"/>
              </a:rPr>
              <a:t>&gt;Y\\</a:t>
            </a:r>
            <a:r>
              <a:rPr lang="en-US" sz="1400" i="0" u="none" strike="noStrike" dirty="0" err="1">
                <a:solidFill>
                  <a:srgbClr val="A31515"/>
                </a:solidFill>
                <a:effectLst/>
                <a:highlight>
                  <a:srgbClr val="FFFFFF"/>
                </a:highlight>
                <a:latin typeface="Courier New" panose="02070309020205020404" pitchFamily="49" charset="0"/>
              </a:rPr>
              <a:t>gq</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tYBe</a:t>
            </a:r>
            <a:r>
              <a:rPr lang="en-US" sz="1400" i="0" u="none" strike="noStrike" dirty="0">
                <a:solidFill>
                  <a:srgbClr val="A31515"/>
                </a:solidFill>
                <a:effectLst/>
                <a:highlight>
                  <a:srgbClr val="FFFFFF"/>
                </a:highlight>
                <a:latin typeface="Courier New" panose="02070309020205020404" pitchFamily="49" charset="0"/>
              </a:rPr>
              <a:t>{w"</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yvDZE</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vBA</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"Lo&gt;}</a:t>
            </a:r>
            <a:r>
              <a:rPr lang="en-US" sz="1400" i="0" u="none" strike="noStrike" dirty="0" err="1">
                <a:solidFill>
                  <a:srgbClr val="A31515"/>
                </a:solidFill>
                <a:effectLst/>
                <a:highlight>
                  <a:srgbClr val="FFFFFF"/>
                </a:highlight>
                <a:latin typeface="Courier New" panose="02070309020205020404" pitchFamily="49" charset="0"/>
              </a:rPr>
              <a:t>KcqdYrWqKxzKtW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DXRwsfcUaT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KXw</a:t>
            </a:r>
            <a:r>
              <a:rPr lang="en-US" sz="1400" i="0" u="none" strike="noStrike" dirty="0">
                <a:solidFill>
                  <a:srgbClr val="A31515"/>
                </a:solidFill>
                <a:effectLst/>
                <a:highlight>
                  <a:srgbClr val="FFFFFF"/>
                </a:highlight>
                <a:latin typeface="Courier New" panose="02070309020205020404" pitchFamily="49" charset="0"/>
              </a:rPr>
              <a:t>{Y"</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RsFwsFwsFw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zaqyaz|FmMpyaoyI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cuUw</a:t>
            </a:r>
            <a:r>
              <a:rPr lang="en-US" sz="1400" i="0" u="none" strike="noStrike" dirty="0">
                <a:solidFill>
                  <a:srgbClr val="A31515"/>
                </a:solidFill>
                <a:effectLst/>
                <a:highlight>
                  <a:srgbClr val="FFFFFF"/>
                </a:highlight>
                <a:latin typeface="Courier New" panose="02070309020205020404" pitchFamily="49" charset="0"/>
              </a:rPr>
              <a:t>{J"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[_/6]   -62&gt;&gt;_++%6&amp;1?r[q]:l[q])-99;</a:t>
            </a:r>
            <a:r>
              <a:rPr lang="en-US" sz="1400" i="0" u="none" strike="noStrike" dirty="0">
                <a:solidFill>
                  <a:srgbClr val="0000FF"/>
                </a:solidFill>
                <a:effectLst/>
                <a:highlight>
                  <a:srgbClr val="FFFFFF"/>
                </a:highlight>
                <a:latin typeface="Courier New" panose="02070309020205020404" pitchFamily="49" charset="0"/>
              </a:rPr>
              <a:t>return</a:t>
            </a:r>
            <a:r>
              <a:rPr lang="en-US" sz="1400" i="0" u="none" strike="noStrike" dirty="0">
                <a:solidFill>
                  <a:srgbClr val="3B3B3B"/>
                </a:solidFill>
                <a:effectLst/>
                <a:highlight>
                  <a:srgbClr val="FFFFFF"/>
                </a:highlight>
                <a:latin typeface="Courier New" panose="02070309020205020404" pitchFamily="49" charset="0"/>
              </a:rPr>
              <a:t> q;}E(a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   (o=x=</a:t>
            </a:r>
            <a:r>
              <a:rPr lang="en-US" sz="1400" i="0" u="none" strike="noStrike" dirty="0" err="1">
                <a:solidFill>
                  <a:srgbClr val="3B3B3B"/>
                </a:solidFill>
                <a:effectLst/>
                <a:highlight>
                  <a:srgbClr val="FFFFFF"/>
                </a:highlight>
                <a:latin typeface="Courier New" panose="02070309020205020404" pitchFamily="49" charset="0"/>
              </a:rPr>
              <a:t>a,y</a:t>
            </a:r>
            <a:r>
              <a:rPr lang="en-US" sz="1400" i="0" u="none" strike="noStrike" dirty="0">
                <a:solidFill>
                  <a:srgbClr val="3B3B3B"/>
                </a:solidFill>
                <a:effectLst/>
                <a:highlight>
                  <a:srgbClr val="FFFFFF"/>
                </a:highlight>
                <a:latin typeface="Courier New" panose="02070309020205020404" pitchFamily="49" charset="0"/>
              </a:rPr>
              <a:t>=0,_=0;_        &lt;1006;)a=</a:t>
            </a:r>
            <a:r>
              <a:rPr lang="en-US" sz="1400" i="0" u="none" strike="noStrike" dirty="0">
                <a:solidFill>
                  <a:srgbClr val="A31515"/>
                </a:solidFill>
                <a:effectLst/>
                <a:highlight>
                  <a:srgbClr val="FFFFFF"/>
                </a:highlight>
                <a:latin typeface="Courier New" panose="02070309020205020404" pitchFamily="49" charset="0"/>
              </a:rPr>
              <a:t>" /\\\n"</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[c(6,</a:t>
            </a:r>
            <a:r>
              <a:rPr lang="en-US" sz="1400" i="0" u="none" strike="noStrike" dirty="0">
                <a:solidFill>
                  <a:srgbClr val="A31515"/>
                </a:solidFill>
                <a:effectLst/>
                <a:highlight>
                  <a:srgbClr val="FFFFFF"/>
                </a:highlight>
                <a:latin typeface="Courier New" panose="02070309020205020404" pitchFamily="49" charset="0"/>
              </a:rPr>
              <a:t>"b"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"cd\\a[g"</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fh</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)+8], p(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"&amp;'()*+,-.1"</a:t>
            </a:r>
            <a:r>
              <a:rPr lang="en-US" sz="1400" i="0" u="none" strike="noStrike" dirty="0">
                <a:solidFill>
                  <a:srgbClr val="3B3B3B"/>
                </a:solidFill>
                <a:effectLst/>
                <a:highlight>
                  <a:srgbClr val="FFFFFF"/>
                </a:highlight>
                <a:latin typeface="Courier New" panose="02070309020205020404" pitchFamily="49" charset="0"/>
              </a:rPr>
              <a:t>[   c(11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"_ac[]\\</a:t>
            </a:r>
            <a:r>
              <a:rPr lang="en-US" sz="1400" i="0" u="none" strike="noStrike" dirty="0" err="1">
                <a:solidFill>
                  <a:srgbClr val="A31515"/>
                </a:solidFill>
                <a:effectLst/>
                <a:highlight>
                  <a:srgbClr val="FFFFFF"/>
                </a:highlight>
                <a:latin typeface="Courier New" panose="02070309020205020404" pitchFamily="49" charset="0"/>
              </a:rPr>
              <a:t>YZi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jkm</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bd^efghXWlV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)+13</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]-34,a);}main   (</a:t>
            </a:r>
            <a:r>
              <a:rPr lang="en-US" sz="1400" i="0" u="none" strike="noStrike" dirty="0" err="1">
                <a:solidFill>
                  <a:srgbClr val="3B3B3B"/>
                </a:solidFill>
                <a:effectLst/>
                <a:highlight>
                  <a:srgbClr val="FFFFFF"/>
                </a:highlight>
                <a:latin typeface="Courier New" panose="02070309020205020404" pitchFamily="49" charset="0"/>
              </a:rPr>
              <a:t>k,Z</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z[1920]  ,A=0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,B=0  ,</a:t>
            </a:r>
            <a:r>
              <a:rPr lang="en-US" sz="1400" i="0" u="none" strike="noStrike" dirty="0" err="1">
                <a:solidFill>
                  <a:srgbClr val="3B3B3B"/>
                </a:solidFill>
                <a:effectLst/>
                <a:highlight>
                  <a:srgbClr val="FFFFFF"/>
                </a:highlight>
                <a:latin typeface="Courier New" panose="02070309020205020404" pitchFamily="49" charset="0"/>
              </a:rPr>
              <a:t>i,j</a:t>
            </a:r>
            <a:r>
              <a:rPr lang="en-US" sz="1400" i="0" u="none" strike="noStrike" dirty="0">
                <a:solidFill>
                  <a:srgbClr val="3B3B3B"/>
                </a:solidFill>
                <a:effectLst/>
                <a:highlight>
                  <a:srgbClr val="FFFFFF"/>
                </a:highlight>
                <a:latin typeface="Courier New" panose="02070309020205020404" pitchFamily="49" charset="0"/>
              </a:rPr>
              <a:t>; puts(</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"[2J"</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e=sin(A         ),  n=   sin(B),g=cos(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A),m   =cos(B);</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=0;k&lt;   1840;k++)y=-k</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/80-   10,o=41+(k%80-              40)*1.3/</a:t>
            </a:r>
            <a:r>
              <a:rPr lang="en-US" sz="1400" i="0" u="none" strike="noStrike" dirty="0" err="1">
                <a:solidFill>
                  <a:srgbClr val="3B3B3B"/>
                </a:solidFill>
                <a:effectLst/>
                <a:highlight>
                  <a:srgbClr val="FFFFFF"/>
                </a:highlight>
                <a:latin typeface="Courier New" panose="02070309020205020404" pitchFamily="49" charset="0"/>
              </a:rPr>
              <a:t>y+n,N</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A-100.0/y, b[k]=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[o+N&amp;1],z[k]   =0;E(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80-(</a:t>
            </a:r>
            <a:r>
              <a:rPr lang="en-US" sz="1400" i="0" u="none" strike="noStrike" dirty="0">
                <a:solidFill>
                  <a:srgbClr val="0000FF"/>
                </a:solidFill>
                <a:effectLst/>
                <a:highlight>
                  <a:srgbClr val="FFFFFF"/>
                </a:highlight>
                <a:latin typeface="Courier New" panose="02070309020205020404" pitchFamily="49" charset="0"/>
              </a:rPr>
              <a:t>int</a:t>
            </a:r>
            <a:r>
              <a:rPr lang="en-US" sz="1400" i="0" u="none" strike="noStrike" dirty="0">
                <a:solidFill>
                  <a:srgbClr val="3B3B3B"/>
                </a:solidFill>
                <a:effectLst/>
                <a:highlight>
                  <a:srgbClr val="FFFFFF"/>
                </a:highlight>
                <a:latin typeface="Courier New" panose="02070309020205020404" pitchFamily="49" charset="0"/>
              </a:rPr>
              <a:t>)(9*B)%250);</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(j=0;6.28&gt;</a:t>
            </a:r>
            <a:r>
              <a:rPr lang="en-US" sz="1400" i="0" u="none" strike="noStrike" dirty="0" err="1">
                <a:solidFill>
                  <a:srgbClr val="3B3B3B"/>
                </a:solidFill>
                <a:effectLst/>
                <a:highlight>
                  <a:srgbClr val="FFFFFF"/>
                </a:highlight>
                <a:latin typeface="Courier New" panose="02070309020205020404" pitchFamily="49" charset="0"/>
              </a:rPr>
              <a:t>j;j</a:t>
            </a:r>
            <a:r>
              <a:rPr lang="en-US" sz="1400" i="0" u="none" strike="noStrike" dirty="0">
                <a:solidFill>
                  <a:srgbClr val="3B3B3B"/>
                </a:solidFill>
                <a:effectLst/>
                <a:highlight>
                  <a:srgbClr val="FFFFFF"/>
                </a:highlight>
                <a:latin typeface="Courier New" panose="02070309020205020404" pitchFamily="49" charset="0"/>
              </a:rPr>
              <a:t>+=0.07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=0;6.28&gt;</a:t>
            </a:r>
            <a:r>
              <a:rPr lang="en-US" sz="1400" i="0" u="none" strike="noStrike" dirty="0" err="1">
                <a:solidFill>
                  <a:srgbClr val="3B3B3B"/>
                </a:solidFill>
                <a:effectLst/>
                <a:highlight>
                  <a:srgbClr val="FFFFFF"/>
                </a:highlight>
                <a:latin typeface="Courier New" panose="02070309020205020404" pitchFamily="49" charset="0"/>
              </a:rPr>
              <a:t>i;i</a:t>
            </a:r>
            <a:r>
              <a:rPr lang="en-US" sz="1400" i="0" u="none" strike="noStrike" dirty="0">
                <a:solidFill>
                  <a:srgbClr val="3B3B3B"/>
                </a:solidFill>
                <a:effectLst/>
                <a:highlight>
                  <a:srgbClr val="FFFFFF"/>
                </a:highlight>
                <a:latin typeface="Courier New" panose="02070309020205020404" pitchFamily="49" charset="0"/>
              </a:rPr>
              <a:t>+=0.02)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c=sin(</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),d   =cos(j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),f=sin(j),h=d+2,D=15/(c*h*</a:t>
            </a:r>
            <a:r>
              <a:rPr lang="en-US" sz="1400" i="0" u="none" strike="noStrike" dirty="0" err="1">
                <a:solidFill>
                  <a:srgbClr val="3B3B3B"/>
                </a:solidFill>
                <a:effectLst/>
                <a:highlight>
                  <a:srgbClr val="FFFFFF"/>
                </a:highlight>
                <a:latin typeface="Courier New" panose="02070309020205020404" pitchFamily="49" charset="0"/>
              </a:rPr>
              <a:t>e+f</a:t>
            </a:r>
            <a:r>
              <a:rPr lang="en-US" sz="1400" i="0" u="none" strike="noStrike" dirty="0">
                <a:solidFill>
                  <a:srgbClr val="3B3B3B"/>
                </a:solidFill>
                <a:effectLst/>
                <a:highlight>
                  <a:srgbClr val="FFFFFF"/>
                </a:highlight>
                <a:latin typeface="Courier New" panose="02070309020205020404" pitchFamily="49" charset="0"/>
              </a:rPr>
              <a:t>*g+5    ),l=cos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),t=c     *h*g-f*</a:t>
            </a:r>
            <a:r>
              <a:rPr lang="en-US" sz="1400" i="0" u="none" strike="noStrike" dirty="0" err="1">
                <a:solidFill>
                  <a:srgbClr val="3B3B3B"/>
                </a:solidFill>
                <a:effectLst/>
                <a:highlight>
                  <a:srgbClr val="FFFFFF"/>
                </a:highlight>
                <a:latin typeface="Courier New" panose="02070309020205020404" pitchFamily="49" charset="0"/>
              </a:rPr>
              <a:t>e;x</a:t>
            </a:r>
            <a:r>
              <a:rPr lang="en-US" sz="1400" i="0" u="none" strike="noStrike" dirty="0">
                <a:solidFill>
                  <a:srgbClr val="3B3B3B"/>
                </a:solidFill>
                <a:effectLst/>
                <a:highlight>
                  <a:srgbClr val="FFFFFF"/>
                </a:highlight>
                <a:latin typeface="Courier New" panose="02070309020205020404" pitchFamily="49" charset="0"/>
              </a:rPr>
              <a:t>=40+2*D*(l*h*m-t*n),y=   12</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+D*(l*h       *</a:t>
            </a:r>
            <a:r>
              <a:rPr lang="en-US" sz="1400" i="0" u="none" strike="noStrike" dirty="0" err="1">
                <a:solidFill>
                  <a:srgbClr val="3B3B3B"/>
                </a:solidFill>
                <a:effectLst/>
                <a:highlight>
                  <a:srgbClr val="FFFFFF"/>
                </a:highlight>
                <a:latin typeface="Courier New" panose="02070309020205020404" pitchFamily="49" charset="0"/>
              </a:rPr>
              <a:t>n+t</a:t>
            </a:r>
            <a:r>
              <a:rPr lang="en-US" sz="1400" i="0" u="none" strike="noStrike" dirty="0">
                <a:solidFill>
                  <a:srgbClr val="3B3B3B"/>
                </a:solidFill>
                <a:effectLst/>
                <a:highlight>
                  <a:srgbClr val="FFFFFF"/>
                </a:highlight>
                <a:latin typeface="Courier New" panose="02070309020205020404" pitchFamily="49" charset="0"/>
              </a:rPr>
              <a:t>*m),o=x+80*</a:t>
            </a:r>
            <a:r>
              <a:rPr lang="en-US" sz="1400" i="0" u="none" strike="noStrike" dirty="0" err="1">
                <a:solidFill>
                  <a:srgbClr val="3B3B3B"/>
                </a:solidFill>
                <a:effectLst/>
                <a:highlight>
                  <a:srgbClr val="FFFFFF"/>
                </a:highlight>
                <a:latin typeface="Courier New" panose="02070309020205020404" pitchFamily="49" charset="0"/>
              </a:rPr>
              <a:t>y,N</a:t>
            </a:r>
            <a:r>
              <a:rPr lang="en-US" sz="1400" i="0" u="none" strike="noStrike" dirty="0">
                <a:solidFill>
                  <a:srgbClr val="3B3B3B"/>
                </a:solidFill>
                <a:effectLst/>
                <a:highlight>
                  <a:srgbClr val="FFFFFF"/>
                </a:highlight>
                <a:latin typeface="Courier New" panose="02070309020205020404" pitchFamily="49" charset="0"/>
              </a:rPr>
              <a:t>=8*((f*e-c    *d*</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g)*m-c*         d*e-f*g-l*d*n);</a:t>
            </a:r>
            <a:r>
              <a:rPr lang="en-US" sz="1400" i="0" u="none" strike="noStrike" dirty="0">
                <a:solidFill>
                  <a:srgbClr val="0000FF"/>
                </a:solidFill>
                <a:effectLst/>
                <a:highlight>
                  <a:srgbClr val="FFFFFF"/>
                </a:highlight>
                <a:latin typeface="Courier New" panose="02070309020205020404" pitchFamily="49" charset="0"/>
              </a:rPr>
              <a:t>if</a:t>
            </a:r>
            <a:r>
              <a:rPr lang="en-US" sz="1400" i="0" u="none" strike="noStrike" dirty="0">
                <a:solidFill>
                  <a:srgbClr val="3B3B3B"/>
                </a:solidFill>
                <a:effectLst/>
                <a:highlight>
                  <a:srgbClr val="FFFFFF"/>
                </a:highlight>
                <a:latin typeface="Courier New" panose="02070309020205020404" pitchFamily="49" charset="0"/>
              </a:rPr>
              <a:t>(D&gt;z[o]    )z[o]</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D,b</a:t>
            </a:r>
            <a:r>
              <a:rPr lang="en-US" sz="1400" i="0" u="none" strike="noStrike" dirty="0">
                <a:solidFill>
                  <a:srgbClr val="3B3B3B"/>
                </a:solidFill>
                <a:effectLst/>
                <a:highlight>
                  <a:srgbClr val="FFFFFF"/>
                </a:highlight>
                <a:latin typeface="Courier New" panose="02070309020205020404" pitchFamily="49" charset="0"/>
              </a:rPr>
              <a:t>[o]             =</a:t>
            </a:r>
            <a:r>
              <a:rPr lang="en-US" sz="1400" i="0" u="none" strike="noStrike" dirty="0">
                <a:solidFill>
                  <a:srgbClr val="A31515"/>
                </a:solidFill>
                <a:effectLst/>
                <a:highlight>
                  <a:srgbClr val="FFFFFF"/>
                </a:highlight>
                <a:latin typeface="Courier New" panose="02070309020205020404" pitchFamily="49" charset="0"/>
              </a:rPr>
              <a:t>" ..,,-++=#$@"</a:t>
            </a:r>
            <a:r>
              <a:rPr lang="en-US" sz="1400" i="0" u="none" strike="noStrike" dirty="0">
                <a:solidFill>
                  <a:srgbClr val="3B3B3B"/>
                </a:solidFill>
                <a:effectLst/>
                <a:highlight>
                  <a:srgbClr val="FFFFFF"/>
                </a:highlight>
                <a:latin typeface="Courier New" panose="02070309020205020404" pitchFamily="49" charset="0"/>
              </a:rPr>
              <a:t>[      N&gt;0?N:0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  }                                   </a:t>
            </a:r>
            <a:r>
              <a:rPr lang="en-US" sz="1400" i="0" u="none" strike="noStrike" dirty="0" err="1">
                <a:solidFill>
                  <a:srgbClr val="3B3B3B"/>
                </a:solidFill>
                <a:effectLst/>
                <a:highlight>
                  <a:srgbClr val="FFFFFF"/>
                </a:highlight>
                <a:latin typeface="Courier New" panose="02070309020205020404" pitchFamily="49" charset="0"/>
              </a:rPr>
              <a:t>printf</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"H"</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=1;1841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&gt;</a:t>
            </a:r>
            <a:r>
              <a:rPr lang="en-US" sz="1400" i="0" u="none" strike="noStrike" dirty="0" err="1">
                <a:solidFill>
                  <a:srgbClr val="3B3B3B"/>
                </a:solidFill>
                <a:effectLst/>
                <a:highlight>
                  <a:srgbClr val="FFFFFF"/>
                </a:highlight>
                <a:latin typeface="Courier New" panose="02070309020205020404" pitchFamily="49" charset="0"/>
              </a:rPr>
              <a:t>k;k</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putchar</a:t>
            </a:r>
            <a:r>
              <a:rPr lang="en-US" sz="1400" i="0" u="none" strike="noStrike" dirty="0">
                <a:solidFill>
                  <a:srgbClr val="3B3B3B"/>
                </a:solidFill>
                <a:effectLst/>
                <a:highlight>
                  <a:srgbClr val="FFFFFF"/>
                </a:highlight>
                <a:latin typeface="Courier New" panose="02070309020205020404" pitchFamily="49" charset="0"/>
              </a:rPr>
              <a:t>       (k%80?b       [k]:10)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 +=       0.053;B       +=0.037       ;  }  }</a:t>
            </a:r>
            <a:endParaRPr lang="en-US" sz="1400" dirty="0">
              <a:effectLst/>
              <a:highlight>
                <a:srgbClr val="FFFFFF"/>
              </a:highlight>
            </a:endParaRPr>
          </a:p>
          <a:p>
            <a:br>
              <a:rPr lang="en-US" sz="1400" dirty="0"/>
            </a:br>
            <a:endParaRPr lang="en-US" sz="1400" dirty="0"/>
          </a:p>
        </p:txBody>
      </p:sp>
      <p:sp>
        <p:nvSpPr>
          <p:cNvPr id="2" name="TextBox 1">
            <a:extLst>
              <a:ext uri="{FF2B5EF4-FFF2-40B4-BE49-F238E27FC236}">
                <a16:creationId xmlns:a16="http://schemas.microsoft.com/office/drawing/2014/main" id="{F76AFDC5-9DF4-F4D5-C9AC-09459A3FD716}"/>
              </a:ext>
            </a:extLst>
          </p:cNvPr>
          <p:cNvSpPr txBox="1"/>
          <p:nvPr/>
        </p:nvSpPr>
        <p:spPr>
          <a:xfrm>
            <a:off x="6463862" y="304800"/>
            <a:ext cx="5465380" cy="2308324"/>
          </a:xfrm>
          <a:prstGeom prst="rect">
            <a:avLst/>
          </a:prstGeom>
          <a:noFill/>
        </p:spPr>
        <p:txBody>
          <a:bodyPr wrap="square" rtlCol="0">
            <a:spAutoFit/>
          </a:bodyPr>
          <a:lstStyle/>
          <a:p>
            <a:r>
              <a:rPr lang="en-US" sz="3600" dirty="0"/>
              <a:t>March 2023</a:t>
            </a:r>
          </a:p>
          <a:p>
            <a:endParaRPr lang="en-US" sz="3600" dirty="0"/>
          </a:p>
          <a:p>
            <a:r>
              <a:rPr lang="en-US" sz="3600" dirty="0"/>
              <a:t>GPT-4 had just come out… can it do this for me?</a:t>
            </a:r>
          </a:p>
        </p:txBody>
      </p:sp>
      <p:pic>
        <p:nvPicPr>
          <p:cNvPr id="1026" name="Picture 2" descr="ChatGPT Logo PNG With Transparent Background">
            <a:extLst>
              <a:ext uri="{FF2B5EF4-FFF2-40B4-BE49-F238E27FC236}">
                <a16:creationId xmlns:a16="http://schemas.microsoft.com/office/drawing/2014/main" id="{D61175EE-FAB6-8EBA-13A7-491C54F02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9848" y="3655604"/>
            <a:ext cx="2953407" cy="8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433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6830A-D83C-4144-A10E-1620870CF9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ABD74B9-3DD3-E971-8FF9-FADEC62BB245}"/>
              </a:ext>
            </a:extLst>
          </p:cNvPr>
          <p:cNvSpPr txBox="1"/>
          <p:nvPr/>
        </p:nvSpPr>
        <p:spPr>
          <a:xfrm>
            <a:off x="1366837" y="2274838"/>
            <a:ext cx="9458325" cy="1846659"/>
          </a:xfrm>
          <a:prstGeom prst="rect">
            <a:avLst/>
          </a:prstGeom>
          <a:noFill/>
        </p:spPr>
        <p:txBody>
          <a:bodyPr wrap="square" rtlCol="0">
            <a:spAutoFit/>
          </a:bodyPr>
          <a:lstStyle/>
          <a:p>
            <a:pPr algn="ctr"/>
            <a:r>
              <a:rPr lang="en-US" sz="4800" dirty="0">
                <a:latin typeface="+mj-lt"/>
              </a:rPr>
              <a:t>Going further:</a:t>
            </a:r>
          </a:p>
          <a:p>
            <a:pPr algn="ctr"/>
            <a:r>
              <a:rPr lang="en-US" sz="6600" dirty="0">
                <a:latin typeface="+mj-lt"/>
              </a:rPr>
              <a:t>Formal Methods</a:t>
            </a:r>
          </a:p>
        </p:txBody>
      </p:sp>
    </p:spTree>
    <p:extLst>
      <p:ext uri="{BB962C8B-B14F-4D97-AF65-F5344CB8AC3E}">
        <p14:creationId xmlns:p14="http://schemas.microsoft.com/office/powerpoint/2010/main" val="26542821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A737C-C020-6E4F-81E7-DA1CB9550CD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0643F27-F837-4BE6-C355-41462F8DE5E7}"/>
              </a:ext>
            </a:extLst>
          </p:cNvPr>
          <p:cNvSpPr txBox="1"/>
          <p:nvPr/>
        </p:nvSpPr>
        <p:spPr>
          <a:xfrm>
            <a:off x="2906713" y="2257246"/>
            <a:ext cx="6532562" cy="1200329"/>
          </a:xfrm>
          <a:prstGeom prst="rect">
            <a:avLst/>
          </a:prstGeom>
          <a:noFill/>
        </p:spPr>
        <p:txBody>
          <a:bodyPr wrap="square" rtlCol="0">
            <a:spAutoFit/>
          </a:bodyPr>
          <a:lstStyle/>
          <a:p>
            <a:pPr algn="ctr"/>
            <a:r>
              <a:rPr lang="en-US" sz="7200" dirty="0">
                <a:latin typeface="+mj-lt"/>
              </a:rPr>
              <a:t>New code is easy</a:t>
            </a:r>
          </a:p>
        </p:txBody>
      </p:sp>
    </p:spTree>
    <p:extLst>
      <p:ext uri="{BB962C8B-B14F-4D97-AF65-F5344CB8AC3E}">
        <p14:creationId xmlns:p14="http://schemas.microsoft.com/office/powerpoint/2010/main" val="19516955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1939E-F157-B8C0-30F2-93C5E82EE15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0CC788-1431-7468-24F3-D0914C63FC51}"/>
              </a:ext>
            </a:extLst>
          </p:cNvPr>
          <p:cNvSpPr txBox="1"/>
          <p:nvPr/>
        </p:nvSpPr>
        <p:spPr>
          <a:xfrm>
            <a:off x="2897188" y="2274838"/>
            <a:ext cx="6532562" cy="2308324"/>
          </a:xfrm>
          <a:prstGeom prst="rect">
            <a:avLst/>
          </a:prstGeom>
          <a:noFill/>
        </p:spPr>
        <p:txBody>
          <a:bodyPr wrap="square" rtlCol="0">
            <a:spAutoFit/>
          </a:bodyPr>
          <a:lstStyle/>
          <a:p>
            <a:pPr algn="ctr"/>
            <a:r>
              <a:rPr lang="en-US" sz="7200" dirty="0">
                <a:solidFill>
                  <a:schemeClr val="bg1">
                    <a:lumMod val="75000"/>
                  </a:schemeClr>
                </a:solidFill>
                <a:latin typeface="+mj-lt"/>
              </a:rPr>
              <a:t>New code is easy</a:t>
            </a:r>
          </a:p>
          <a:p>
            <a:pPr algn="ctr"/>
            <a:r>
              <a:rPr lang="en-US" sz="7200" dirty="0">
                <a:latin typeface="+mj-lt"/>
              </a:rPr>
              <a:t>Old code is hard</a:t>
            </a:r>
          </a:p>
        </p:txBody>
      </p:sp>
    </p:spTree>
    <p:extLst>
      <p:ext uri="{BB962C8B-B14F-4D97-AF65-F5344CB8AC3E}">
        <p14:creationId xmlns:p14="http://schemas.microsoft.com/office/powerpoint/2010/main" val="116553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DB048-5C98-0157-4B24-3011DB3EF00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D15A71C-6DED-D1A1-B074-8060229046CF}"/>
              </a:ext>
            </a:extLst>
          </p:cNvPr>
          <p:cNvSpPr txBox="1"/>
          <p:nvPr/>
        </p:nvSpPr>
        <p:spPr>
          <a:xfrm>
            <a:off x="1762125" y="2828835"/>
            <a:ext cx="8667750" cy="1107996"/>
          </a:xfrm>
          <a:prstGeom prst="rect">
            <a:avLst/>
          </a:prstGeom>
          <a:noFill/>
        </p:spPr>
        <p:txBody>
          <a:bodyPr wrap="square" rtlCol="0">
            <a:spAutoFit/>
          </a:bodyPr>
          <a:lstStyle/>
          <a:p>
            <a:pPr algn="ctr"/>
            <a:r>
              <a:rPr lang="en-US" sz="6600" dirty="0">
                <a:latin typeface="+mj-lt"/>
              </a:rPr>
              <a:t>New code becomes old</a:t>
            </a:r>
          </a:p>
        </p:txBody>
      </p:sp>
    </p:spTree>
    <p:extLst>
      <p:ext uri="{BB962C8B-B14F-4D97-AF65-F5344CB8AC3E}">
        <p14:creationId xmlns:p14="http://schemas.microsoft.com/office/powerpoint/2010/main" val="3331724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B92FB-749D-5B32-7B70-4B842B64434B}"/>
              </a:ext>
            </a:extLst>
          </p:cNvPr>
          <p:cNvSpPr txBox="1"/>
          <p:nvPr/>
        </p:nvSpPr>
        <p:spPr>
          <a:xfrm>
            <a:off x="2409825" y="2875002"/>
            <a:ext cx="7372350" cy="1107996"/>
          </a:xfrm>
          <a:prstGeom prst="rect">
            <a:avLst/>
          </a:prstGeom>
          <a:noFill/>
        </p:spPr>
        <p:txBody>
          <a:bodyPr wrap="square" rtlCol="0">
            <a:spAutoFit/>
          </a:bodyPr>
          <a:lstStyle/>
          <a:p>
            <a:pPr algn="ctr"/>
            <a:r>
              <a:rPr lang="en-US" sz="6600" dirty="0">
                <a:latin typeface="+mj-lt"/>
              </a:rPr>
              <a:t>This won't be easy</a:t>
            </a:r>
          </a:p>
        </p:txBody>
      </p:sp>
    </p:spTree>
    <p:extLst>
      <p:ext uri="{BB962C8B-B14F-4D97-AF65-F5344CB8AC3E}">
        <p14:creationId xmlns:p14="http://schemas.microsoft.com/office/powerpoint/2010/main" val="31382383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14D82-0042-B7B8-DD52-A2CAFF67261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7D5978A-6A96-0F84-FB77-78231B88AC8E}"/>
              </a:ext>
            </a:extLst>
          </p:cNvPr>
          <p:cNvSpPr txBox="1"/>
          <p:nvPr/>
        </p:nvSpPr>
        <p:spPr>
          <a:xfrm>
            <a:off x="587829" y="339635"/>
            <a:ext cx="7766870" cy="6370975"/>
          </a:xfrm>
          <a:prstGeom prst="rect">
            <a:avLst/>
          </a:prstGeom>
          <a:noFill/>
        </p:spPr>
        <p:txBody>
          <a:bodyPr wrap="square" rtlCol="0">
            <a:spAutoFit/>
          </a:bodyPr>
          <a:lstStyle/>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x,y,o</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err="1">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b[1920]       ;p(</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(;n       --;x++)       c==10?y       +=80,x=</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o-1:x&gt;=       0?80&gt;x?             c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y+x</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       :0:                         0:0;}c(</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q,l,r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*l,*r;{</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while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(q&gt;=0)q</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yYrIxC</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KhE</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LXbj</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dOVsJ</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idOV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Yab</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qFywyv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"ma\\A"</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Ztq?Lyw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&gt;e{|</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Zq</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&gt;Y\\</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gq</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tYBe</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{w"</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yvDZE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vBA</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"Lo&gt;}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KcqdYrWqKxzKtW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DXRwsfcUaT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KXw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RsFwsFwsFw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zaqyaz|FmMpyaoyI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cuUw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{J"</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[_/6]   -62&gt;&gt;_++%6&amp;1?r[q]:l[q])-99;</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return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q;}E(a</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(o=x=</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a,y</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=0,_=0;_        &lt;1006;)a=</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/\\\n"</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[c(6,</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"cd\\a[g"</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"_e"</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fh</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 p(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"&amp;'()*+,-.1"</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c(11</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"_ac[]\\</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YZi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jkm</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bd^efghXWlV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)+13</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]-34,a);}main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k,Z</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z[1920]  ,A=0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,B=0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puts(</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"[2J"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e=sin(A         ),  n=   sin(B),g=cos(</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A),m   =cos(B);</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=0;k&lt;   1840;k++)y=-k</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/80-   10,o=41+(k%80-              40)*1.3/</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A-100.0/y, b[k]=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[o+N&amp;1],z[k]   =0;E(</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80-(</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int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)(9*B)%250);</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(j=0;6.28&gt;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j;j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+=0.07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=0;6.28&gt;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+=0.02) {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c=sin(</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   =cos(j</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),f=sin(j),h=d+2,D=15/(c*h*</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*g+5    ),l=cos</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),t=c     *h*g-f*</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e;x</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=40+2*D*(l*h*m-t*n),y=   12</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+D*(l*h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*m),o=x+80*</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=8*((f*e-c    *d*</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g)*m-c*         d*e-f*g-l*d*n);</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(D&gt;z[o]    )z[o]</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D,b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N&gt;0?N:0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  }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printf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"H"</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=1;1841</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&gt;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k;k</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putchar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(k%80?b       [k]:10)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 +=       0.053;B       +=0.037       ;  }  }</a:t>
            </a:r>
            <a:endParaRPr lang="en-US" sz="1200" b="0" dirty="0">
              <a:effectLst/>
              <a:highlight>
                <a:srgbClr val="FFFFFF"/>
              </a:highlight>
              <a:latin typeface="Courier New" panose="02070309020205020404" pitchFamily="49" charset="0"/>
              <a:cs typeface="Courier New" panose="02070309020205020404" pitchFamily="49" charset="0"/>
            </a:endParaRPr>
          </a:p>
          <a:p>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414159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C3CA2-6B83-5299-E729-495D9A9CE8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F16AD20-0983-7BA9-AF1E-A3DE5A4F6BFF}"/>
              </a:ext>
            </a:extLst>
          </p:cNvPr>
          <p:cNvSpPr txBox="1"/>
          <p:nvPr/>
        </p:nvSpPr>
        <p:spPr>
          <a:xfrm>
            <a:off x="587828" y="339635"/>
            <a:ext cx="9984921" cy="6601807"/>
          </a:xfrm>
          <a:prstGeom prst="rect">
            <a:avLst/>
          </a:prstGeom>
          <a:noFill/>
        </p:spPr>
        <p:txBody>
          <a:bodyPr wrap="square" rtlCol="0">
            <a:spAutoFit/>
          </a:bodyPr>
          <a:lstStyle/>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_,</a:t>
            </a:r>
            <a:r>
              <a:rPr lang="en-US" sz="1100" b="0" i="0" u="none" strike="noStrike" dirty="0" err="1">
                <a:solidFill>
                  <a:schemeClr val="bg2">
                    <a:lumMod val="90000"/>
                  </a:schemeClr>
                </a:solidFill>
                <a:effectLst/>
                <a:highlight>
                  <a:srgbClr val="FFFFFF"/>
                </a:highlight>
                <a:latin typeface="Courier New" panose="02070309020205020404" pitchFamily="49" charset="0"/>
              </a:rPr>
              <a:t>x,y,o</a:t>
            </a: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err="1">
                <a:solidFill>
                  <a:schemeClr val="bg2">
                    <a:lumMod val="90000"/>
                  </a:schemeClr>
                </a:solidFill>
                <a:effectLst/>
                <a:highlight>
                  <a:srgbClr val="FFFFFF"/>
                </a:highlight>
                <a:latin typeface="Courier New" panose="02070309020205020404" pitchFamily="49" charset="0"/>
              </a:rPr>
              <a:t>N;char</a:t>
            </a:r>
            <a:r>
              <a:rPr lang="en-US" sz="1100" b="0" i="0" u="none" strike="noStrike" dirty="0">
                <a:solidFill>
                  <a:schemeClr val="bg2">
                    <a:lumMod val="90000"/>
                  </a:schemeClr>
                </a:solidFill>
                <a:effectLst/>
                <a:highlight>
                  <a:srgbClr val="FFFFFF"/>
                </a:highlight>
                <a:latin typeface="Courier New" panose="02070309020205020404" pitchFamily="49" charset="0"/>
              </a:rPr>
              <a:t>       b[1920]       ;p(</a:t>
            </a:r>
            <a:r>
              <a:rPr lang="en-US" sz="1100" b="0" i="0" u="none" strike="noStrike" dirty="0" err="1">
                <a:solidFill>
                  <a:schemeClr val="bg2">
                    <a:lumMod val="90000"/>
                  </a:schemeClr>
                </a:solidFill>
                <a:effectLst/>
                <a:highlight>
                  <a:srgbClr val="FFFFFF"/>
                </a:highlight>
                <a:latin typeface="Courier New" panose="02070309020205020404" pitchFamily="49" charset="0"/>
              </a:rPr>
              <a:t>n,c</a:t>
            </a:r>
            <a:r>
              <a:rPr lang="en-US" sz="1100" b="0" i="0" u="none" strike="noStrike" dirty="0">
                <a:solidFill>
                  <a:schemeClr val="bg2">
                    <a:lumMod val="90000"/>
                  </a:schemeClr>
                </a:solidFill>
                <a:effectLst/>
                <a:highlight>
                  <a:srgbClr val="FFFFFF"/>
                </a:highlight>
                <a:latin typeface="Courier New" panose="02070309020205020404" pitchFamily="49" charset="0"/>
              </a:rPr>
              <a:t>)</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{for(;n       --;x++)       c==10?y       +=80,x=</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o-1:x&gt;=       0?80&gt;x?             c       !='~'?b</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a:t>
            </a:r>
            <a:r>
              <a:rPr lang="en-US" sz="1100" b="0" i="0" u="none" strike="noStrike" dirty="0" err="1">
                <a:solidFill>
                  <a:schemeClr val="bg2">
                    <a:lumMod val="90000"/>
                  </a:schemeClr>
                </a:solidFill>
                <a:effectLst/>
                <a:highlight>
                  <a:srgbClr val="FFFFFF"/>
                </a:highlight>
                <a:latin typeface="Courier New" panose="02070309020205020404" pitchFamily="49" charset="0"/>
              </a:rPr>
              <a:t>y+x</a:t>
            </a:r>
            <a:r>
              <a:rPr lang="en-US" sz="1100" b="0" i="0" u="none" strike="noStrike" dirty="0">
                <a:solidFill>
                  <a:schemeClr val="bg2">
                    <a:lumMod val="90000"/>
                  </a:schemeClr>
                </a:solidFill>
                <a:effectLst/>
                <a:highlight>
                  <a:srgbClr val="FFFFFF"/>
                </a:highlight>
                <a:latin typeface="Courier New" panose="02070309020205020404" pitchFamily="49" charset="0"/>
              </a:rPr>
              <a:t>]=c       :0:                         0:0;}c(</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err="1">
                <a:solidFill>
                  <a:schemeClr val="bg2">
                    <a:lumMod val="90000"/>
                  </a:schemeClr>
                </a:solidFill>
                <a:effectLst/>
                <a:highlight>
                  <a:srgbClr val="FFFFFF"/>
                </a:highlight>
                <a:latin typeface="Courier New" panose="02070309020205020404" pitchFamily="49" charset="0"/>
              </a:rPr>
              <a:t>q,l,r</a:t>
            </a:r>
            <a:r>
              <a:rPr lang="en-US" sz="1100" b="0" i="0" u="none" strike="noStrike" dirty="0">
                <a:solidFill>
                  <a:schemeClr val="bg2">
                    <a:lumMod val="90000"/>
                  </a:schemeClr>
                </a:solidFill>
                <a:effectLst/>
                <a:highlight>
                  <a:srgbClr val="FFFFFF"/>
                </a:highlight>
                <a:latin typeface="Courier New" panose="02070309020205020404" pitchFamily="49" charset="0"/>
              </a:rPr>
              <a:t>)       char*l,*r;{while             (q&gt;=0)q</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rgbClr val="3B3B3B"/>
                </a:solidFill>
                <a:effectLst/>
                <a:highlight>
                  <a:srgbClr val="FFFFFF"/>
                </a:highlight>
                <a:latin typeface="Courier New" panose="02070309020205020404" pitchFamily="49" charset="0"/>
              </a:rPr>
              <a:t>      </a:t>
            </a:r>
            <a:r>
              <a:rPr lang="en-US" sz="1100" b="0" i="0" u="none" strike="noStrike" dirty="0">
                <a:solidFill>
                  <a:schemeClr val="bg2">
                    <a:lumMod val="90000"/>
                  </a:schemeClr>
                </a:solidFill>
                <a:effectLst/>
                <a:highlight>
                  <a:srgbClr val="FFFFFF"/>
                </a:highlight>
                <a:latin typeface="Courier New" panose="02070309020205020404" pitchFamily="49" charset="0"/>
              </a:rPr>
              <a:t>=(</a:t>
            </a:r>
            <a:r>
              <a:rPr lang="en-US" sz="1600" b="0" i="0" u="none" strike="noStrike" dirty="0">
                <a:solidFill>
                  <a:schemeClr val="accent1"/>
                </a:solidFill>
                <a:effectLst/>
                <a:highlight>
                  <a:srgbClr val="FFFFFF"/>
                </a:highlight>
                <a:latin typeface="Courier New" panose="02070309020205020404" pitchFamily="49" charset="0"/>
              </a:rPr>
              <a:t>"E"    "?</a:t>
            </a:r>
            <a:r>
              <a:rPr lang="en-US" sz="1600" b="0" i="0" u="none" strike="noStrike" dirty="0" err="1">
                <a:solidFill>
                  <a:schemeClr val="accent1"/>
                </a:solidFill>
                <a:effectLst/>
                <a:highlight>
                  <a:srgbClr val="FFFFFF"/>
                </a:highlight>
                <a:latin typeface="Courier New" panose="02070309020205020404" pitchFamily="49" charset="0"/>
              </a:rPr>
              <a:t>yYrIxC</a:t>
            </a:r>
            <a:r>
              <a:rPr lang="en-US" sz="1600" b="0" i="0" u="none" strike="noStrike" dirty="0">
                <a:solidFill>
                  <a:schemeClr val="accent1"/>
                </a:solidFill>
                <a:effectLst/>
                <a:highlight>
                  <a:srgbClr val="FFFFFF"/>
                </a:highlight>
                <a:latin typeface="Courier New" panose="02070309020205020404" pitchFamily="49" charset="0"/>
              </a:rPr>
              <a:t>{e^}</a:t>
            </a:r>
            <a:r>
              <a:rPr lang="en-US" sz="1600" b="0" i="0" u="none" strike="noStrike" dirty="0" err="1">
                <a:solidFill>
                  <a:schemeClr val="accent1"/>
                </a:solidFill>
                <a:effectLst/>
                <a:highlight>
                  <a:srgbClr val="FFFFFF"/>
                </a:highlight>
                <a:latin typeface="Courier New" panose="02070309020205020404" pitchFamily="49" charset="0"/>
              </a:rPr>
              <a:t>KhE</a:t>
            </a:r>
            <a:r>
              <a:rPr lang="en-US" sz="1600" b="0" i="0" u="none" strike="noStrike" dirty="0">
                <a:solidFill>
                  <a:schemeClr val="accent1"/>
                </a:solidFill>
                <a:effectLst/>
                <a:highlight>
                  <a:srgbClr val="FFFFFF"/>
                </a:highlight>
                <a:latin typeface="Courier New" panose="02070309020205020404" pitchFamily="49" charset="0"/>
              </a:rPr>
              <a:t>&gt;[|</a:t>
            </a:r>
            <a:r>
              <a:rPr lang="en-US" sz="1600" b="0" i="0" u="none" strike="noStrike" dirty="0" err="1">
                <a:solidFill>
                  <a:schemeClr val="accent1"/>
                </a:solidFill>
                <a:effectLst/>
                <a:highlight>
                  <a:srgbClr val="FFFFFF"/>
                </a:highlight>
                <a:latin typeface="Courier New" panose="02070309020205020404" pitchFamily="49" charset="0"/>
              </a:rPr>
              <a:t>LXbj</a:t>
            </a: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dOVsJ</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    "</a:t>
            </a:r>
            <a:r>
              <a:rPr lang="en-US" sz="1600" b="0" i="0" u="none" strike="noStrike" dirty="0" err="1">
                <a:solidFill>
                  <a:schemeClr val="accent1"/>
                </a:solidFill>
                <a:effectLst/>
                <a:highlight>
                  <a:srgbClr val="FFFFFF"/>
                </a:highlight>
                <a:latin typeface="Courier New" panose="02070309020205020404" pitchFamily="49" charset="0"/>
              </a:rPr>
              <a:t>idOV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Yab</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qFywyv</a:t>
            </a:r>
            <a:r>
              <a:rPr lang="en-US" sz="1600" b="0" i="0" u="none" strike="noStrike" dirty="0">
                <a:solidFill>
                  <a:schemeClr val="accent1"/>
                </a:solidFill>
                <a:effectLst/>
                <a:highlight>
                  <a:srgbClr val="FFFFFF"/>
                </a:highlight>
                <a:latin typeface="Courier New" panose="02070309020205020404" pitchFamily="49" charset="0"/>
              </a:rPr>
              <a:t>{D"       "ma\\A"</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   "</a:t>
            </a:r>
            <a:r>
              <a:rPr lang="en-US" sz="1600" b="0" i="0" u="none" strike="noStrike" dirty="0" err="1">
                <a:solidFill>
                  <a:schemeClr val="accent1"/>
                </a:solidFill>
                <a:effectLst/>
                <a:highlight>
                  <a:srgbClr val="FFFFFF"/>
                </a:highlight>
                <a:latin typeface="Courier New" panose="02070309020205020404" pitchFamily="49" charset="0"/>
              </a:rPr>
              <a:t>Ztq?Lyw</a:t>
            </a:r>
            <a:r>
              <a:rPr lang="en-US" sz="1600" b="0" i="0" u="none" strike="noStrike" dirty="0">
                <a:solidFill>
                  <a:schemeClr val="accent1"/>
                </a:solidFill>
                <a:effectLst/>
                <a:highlight>
                  <a:srgbClr val="FFFFFF"/>
                </a:highlight>
                <a:latin typeface="Courier New" panose="02070309020205020404" pitchFamily="49" charset="0"/>
              </a:rPr>
              <a:t>&gt;e{|</a:t>
            </a:r>
            <a:r>
              <a:rPr lang="en-US" sz="1600" b="0" i="0" u="none" strike="noStrike" dirty="0" err="1">
                <a:solidFill>
                  <a:schemeClr val="accent1"/>
                </a:solidFill>
                <a:effectLst/>
                <a:highlight>
                  <a:srgbClr val="FFFFFF"/>
                </a:highlight>
                <a:latin typeface="Courier New" panose="02070309020205020404" pitchFamily="49" charset="0"/>
              </a:rPr>
              <a:t>Zq</a:t>
            </a:r>
            <a:r>
              <a:rPr lang="en-US" sz="1600" b="0" i="0" u="none" strike="noStrike" dirty="0">
                <a:solidFill>
                  <a:schemeClr val="accent1"/>
                </a:solidFill>
                <a:effectLst/>
                <a:highlight>
                  <a:srgbClr val="FFFFFF"/>
                </a:highlight>
                <a:latin typeface="Courier New" panose="02070309020205020404" pitchFamily="49" charset="0"/>
              </a:rPr>
              <a:t>&gt;Y\\</a:t>
            </a:r>
            <a:r>
              <a:rPr lang="en-US" sz="1600" b="0" i="0" u="none" strike="noStrike" dirty="0" err="1">
                <a:solidFill>
                  <a:schemeClr val="accent1"/>
                </a:solidFill>
                <a:effectLst/>
                <a:highlight>
                  <a:srgbClr val="FFFFFF"/>
                </a:highlight>
                <a:latin typeface="Courier New" panose="02070309020205020404" pitchFamily="49" charset="0"/>
              </a:rPr>
              <a:t>gq</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tYBe</a:t>
            </a:r>
            <a:r>
              <a:rPr lang="en-US" sz="1600" b="0" i="0" u="none" strike="noStrike" dirty="0">
                <a:solidFill>
                  <a:schemeClr val="accent1"/>
                </a:solidFill>
                <a:effectLst/>
                <a:highlight>
                  <a:srgbClr val="FFFFFF"/>
                </a:highlight>
                <a:latin typeface="Courier New" panose="02070309020205020404" pitchFamily="49" charset="0"/>
              </a:rPr>
              <a:t>{w"     "</a:t>
            </a:r>
            <a:r>
              <a:rPr lang="en-US" sz="1600" b="0" i="0" u="none" strike="noStrike" dirty="0" err="1">
                <a:solidFill>
                  <a:schemeClr val="accent1"/>
                </a:solidFill>
                <a:effectLst/>
                <a:highlight>
                  <a:srgbClr val="FFFFFF"/>
                </a:highlight>
                <a:latin typeface="Courier New" panose="02070309020205020404" pitchFamily="49" charset="0"/>
              </a:rPr>
              <a:t>yvDZE</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err="1">
                <a:solidFill>
                  <a:schemeClr val="accent1"/>
                </a:solidFill>
                <a:effectLst/>
                <a:highlight>
                  <a:srgbClr val="FFFFFF"/>
                </a:highlight>
                <a:latin typeface="Courier New" panose="02070309020205020404" pitchFamily="49" charset="0"/>
              </a:rPr>
              <a:t>vBA</a:t>
            </a:r>
            <a:r>
              <a:rPr lang="en-US" sz="1600" b="0" i="0" u="none" strike="noStrike" dirty="0">
                <a:solidFill>
                  <a:schemeClr val="accent1"/>
                </a:solidFill>
                <a:effectLst/>
                <a:highlight>
                  <a:srgbClr val="FFFFFF"/>
                </a:highlight>
                <a:latin typeface="Courier New" panose="02070309020205020404" pitchFamily="49" charset="0"/>
              </a:rPr>
              <a:t>[`_"    "Lo&gt;}</a:t>
            </a:r>
            <a:r>
              <a:rPr lang="en-US" sz="1600" b="0" i="0" u="none" strike="noStrike" dirty="0" err="1">
                <a:solidFill>
                  <a:schemeClr val="accent1"/>
                </a:solidFill>
                <a:effectLst/>
                <a:highlight>
                  <a:srgbClr val="FFFFFF"/>
                </a:highlight>
                <a:latin typeface="Courier New" panose="02070309020205020404" pitchFamily="49" charset="0"/>
              </a:rPr>
              <a:t>KcqdYrWqKxzKtW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DXRwsfcUaT</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err="1">
                <a:solidFill>
                  <a:schemeClr val="accent1"/>
                </a:solidFill>
                <a:effectLst/>
                <a:highlight>
                  <a:srgbClr val="FFFFFF"/>
                </a:highlight>
                <a:latin typeface="Courier New" panose="02070309020205020404" pitchFamily="49" charset="0"/>
              </a:rPr>
              <a:t>KXw</a:t>
            </a:r>
            <a:r>
              <a:rPr lang="en-US" sz="1600" b="0" i="0" u="none" strike="noStrike" dirty="0">
                <a:solidFill>
                  <a:schemeClr val="accent1"/>
                </a:solidFill>
                <a:effectLst/>
                <a:highlight>
                  <a:srgbClr val="FFFFFF"/>
                </a:highlight>
                <a:latin typeface="Courier New" panose="02070309020205020404" pitchFamily="49" charset="0"/>
              </a:rPr>
              <a:t>{Y"   "</a:t>
            </a:r>
            <a:r>
              <a:rPr lang="en-US" sz="1600" b="0" i="0" u="none" strike="noStrike" dirty="0" err="1">
                <a:solidFill>
                  <a:schemeClr val="accent1"/>
                </a:solidFill>
                <a:effectLst/>
                <a:highlight>
                  <a:srgbClr val="FFFFFF"/>
                </a:highlight>
                <a:latin typeface="Courier New" panose="02070309020205020404" pitchFamily="49" charset="0"/>
              </a:rPr>
              <a:t>RsFwsFwsFw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zaqyaz|FmMpyaoyI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cuUw</a:t>
            </a:r>
            <a:r>
              <a:rPr lang="en-US" sz="1600" b="0" i="0" u="none" strike="noStrike" dirty="0">
                <a:solidFill>
                  <a:schemeClr val="accent1"/>
                </a:solidFill>
                <a:effectLst/>
                <a:highlight>
                  <a:srgbClr val="FFFFFF"/>
                </a:highlight>
                <a:latin typeface="Courier New" panose="02070309020205020404" pitchFamily="49" charset="0"/>
              </a:rPr>
              <a:t>{J"</a:t>
            </a:r>
            <a:endParaRPr lang="en-US" sz="1600" b="0" dirty="0">
              <a:solidFill>
                <a:schemeClr val="accent1"/>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[_/6]   -62&gt;&gt;_++%6&amp;1?r[q]:l[q])-99;return q;}E(a</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){for   (o=x=</a:t>
            </a:r>
            <a:r>
              <a:rPr lang="en-US" sz="1200" b="0" i="0" u="none" strike="noStrike" dirty="0" err="1">
                <a:solidFill>
                  <a:schemeClr val="bg2">
                    <a:lumMod val="90000"/>
                  </a:schemeClr>
                </a:solidFill>
                <a:effectLst/>
                <a:highlight>
                  <a:srgbClr val="FFFFFF"/>
                </a:highlight>
                <a:latin typeface="Courier New" panose="02070309020205020404" pitchFamily="49" charset="0"/>
              </a:rPr>
              <a:t>a,y</a:t>
            </a:r>
            <a:r>
              <a:rPr lang="en-US" sz="1200" b="0" i="0" u="none" strike="noStrike" dirty="0">
                <a:solidFill>
                  <a:schemeClr val="bg2">
                    <a:lumMod val="90000"/>
                  </a:schemeClr>
                </a:solidFill>
                <a:effectLst/>
                <a:highlight>
                  <a:srgbClr val="FFFFFF"/>
                </a:highlight>
                <a:latin typeface="Courier New" panose="02070309020205020404" pitchFamily="49" charset="0"/>
              </a:rPr>
              <a:t>=0,_=0;_        &lt;1006;)a=" /\\\n"</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"~|_."[c(6,"b"              "cd\\a[g","^`"   "_e"</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fh</a:t>
            </a:r>
            <a:r>
              <a:rPr lang="en-US" sz="1200" b="0" i="0" u="none" strike="noStrike" dirty="0">
                <a:solidFill>
                  <a:schemeClr val="bg2">
                    <a:lumMod val="90000"/>
                  </a:schemeClr>
                </a:solidFill>
                <a:effectLst/>
                <a:highlight>
                  <a:srgbClr val="FFFFFF"/>
                </a:highlight>
                <a:latin typeface="Courier New" panose="02070309020205020404" pitchFamily="49" charset="0"/>
              </a:rPr>
              <a:t>")+8], p(   "#$%"        "&amp;'()*+,-.1"[   c(11</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,"_ac[]\\</a:t>
            </a:r>
            <a:r>
              <a:rPr lang="en-US" sz="1200" b="0" i="0" u="none" strike="noStrike" dirty="0" err="1">
                <a:solidFill>
                  <a:schemeClr val="bg2">
                    <a:lumMod val="90000"/>
                  </a:schemeClr>
                </a:solidFill>
                <a:effectLst/>
                <a:highlight>
                  <a:srgbClr val="FFFFFF"/>
                </a:highlight>
                <a:latin typeface="Courier New" panose="02070309020205020404" pitchFamily="49" charset="0"/>
              </a:rPr>
              <a:t>YZi</a:t>
            </a: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jkm</a:t>
            </a: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bd^efghXWlV</a:t>
            </a:r>
            <a:r>
              <a:rPr lang="en-US" sz="1200" b="0" i="0" u="none" strike="noStrike" dirty="0">
                <a:solidFill>
                  <a:schemeClr val="bg2">
                    <a:lumMod val="90000"/>
                  </a:schemeClr>
                </a:solidFill>
                <a:effectLst/>
                <a:highlight>
                  <a:srgbClr val="FFFFFF"/>
                </a:highlight>
                <a:latin typeface="Courier New" panose="02070309020205020404" pitchFamily="49" charset="0"/>
              </a:rPr>
              <a:t>" )+13</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]-34,a);}main   (</a:t>
            </a:r>
            <a:r>
              <a:rPr lang="en-US" sz="1200" b="0" i="0" u="none" strike="noStrike" dirty="0" err="1">
                <a:solidFill>
                  <a:schemeClr val="bg2">
                    <a:lumMod val="90000"/>
                  </a:schemeClr>
                </a:solidFill>
                <a:effectLst/>
                <a:highlight>
                  <a:srgbClr val="FFFFFF"/>
                </a:highlight>
                <a:latin typeface="Courier New" panose="02070309020205020404" pitchFamily="49" charset="0"/>
              </a:rPr>
              <a:t>k,Z</a:t>
            </a:r>
            <a:r>
              <a:rPr lang="en-US" sz="1200" b="0" i="0" u="none" strike="noStrike" dirty="0">
                <a:solidFill>
                  <a:schemeClr val="bg2">
                    <a:lumMod val="90000"/>
                  </a:schemeClr>
                </a:solidFill>
                <a:effectLst/>
                <a:highlight>
                  <a:srgbClr val="FFFFFF"/>
                </a:highlight>
                <a:latin typeface="Courier New" panose="02070309020205020404" pitchFamily="49" charset="0"/>
              </a:rPr>
              <a:t>){         float z[1920]  ,A=0</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,B=0  ,</a:t>
            </a:r>
            <a:r>
              <a:rPr lang="en-US" sz="1200" b="0" i="0" u="none" strike="noStrike" dirty="0" err="1">
                <a:solidFill>
                  <a:schemeClr val="bg2">
                    <a:lumMod val="90000"/>
                  </a:schemeClr>
                </a:solidFill>
                <a:effectLst/>
                <a:highlight>
                  <a:srgbClr val="FFFFFF"/>
                </a:highlight>
                <a:latin typeface="Courier New" panose="02070309020205020404" pitchFamily="49" charset="0"/>
              </a:rPr>
              <a:t>i,j</a:t>
            </a:r>
            <a:r>
              <a:rPr lang="en-US" sz="1200" b="0" i="0" u="none" strike="noStrike" dirty="0">
                <a:solidFill>
                  <a:schemeClr val="bg2">
                    <a:lumMod val="90000"/>
                  </a:schemeClr>
                </a:solidFill>
                <a:effectLst/>
                <a:highlight>
                  <a:srgbClr val="FFFFFF"/>
                </a:highlight>
                <a:latin typeface="Courier New" panose="02070309020205020404" pitchFamily="49" charset="0"/>
              </a:rPr>
              <a:t>; puts(""         "\x1b"   "[2J");for(;;</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  float e=sin(A         ),  n=   sin(B),g=cos(</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A),m   =cos(B);for(k        =0;k&lt;   1840;k++)y=-k</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/80-   10,o=41+(k%80-              40)*1.3/</a:t>
            </a:r>
            <a:r>
              <a:rPr lang="en-US" sz="1200" b="0" i="0" u="none" strike="noStrike" dirty="0" err="1">
                <a:solidFill>
                  <a:schemeClr val="bg2">
                    <a:lumMod val="90000"/>
                  </a:schemeClr>
                </a:solidFill>
                <a:effectLst/>
                <a:highlight>
                  <a:srgbClr val="FFFFFF"/>
                </a:highlight>
                <a:latin typeface="Courier New" panose="02070309020205020404" pitchFamily="49" charset="0"/>
              </a:rPr>
              <a:t>y+n,N</a:t>
            </a:r>
            <a:r>
              <a:rPr lang="en-US" sz="1200" b="0" i="0" u="none" strike="noStrike" dirty="0">
                <a:solidFill>
                  <a:schemeClr val="bg2">
                    <a:lumMod val="90000"/>
                  </a:schemeClr>
                </a:solidFill>
                <a:effectLst/>
                <a:highlight>
                  <a:srgbClr val="FFFFFF"/>
                </a:highlight>
                <a:latin typeface="Courier New" panose="02070309020205020404" pitchFamily="49" charset="0"/>
              </a:rPr>
              <a:t>=</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A-100.0/y, b[k]=        ".#"[o+N&amp;1],z[k]   =0;E(</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80-(int)(9*B)%250);for(j=0;6.28&gt;</a:t>
            </a:r>
            <a:r>
              <a:rPr lang="en-US" sz="1200" b="0" i="0" u="none" strike="noStrike" dirty="0" err="1">
                <a:solidFill>
                  <a:schemeClr val="bg2">
                    <a:lumMod val="90000"/>
                  </a:schemeClr>
                </a:solidFill>
                <a:effectLst/>
                <a:highlight>
                  <a:srgbClr val="FFFFFF"/>
                </a:highlight>
                <a:latin typeface="Courier New" panose="02070309020205020404" pitchFamily="49" charset="0"/>
              </a:rPr>
              <a:t>j;j</a:t>
            </a:r>
            <a:r>
              <a:rPr lang="en-US" sz="1200" b="0" i="0" u="none" strike="noStrike" dirty="0">
                <a:solidFill>
                  <a:schemeClr val="bg2">
                    <a:lumMod val="90000"/>
                  </a:schemeClr>
                </a:solidFill>
                <a:effectLst/>
                <a:highlight>
                  <a:srgbClr val="FFFFFF"/>
                </a:highlight>
                <a:latin typeface="Courier New" panose="02070309020205020404" pitchFamily="49" charset="0"/>
              </a:rPr>
              <a:t>+=0.07  )for(</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i</a:t>
            </a:r>
            <a:r>
              <a:rPr lang="en-US" sz="1200" b="0" i="0" u="none" strike="noStrike" dirty="0">
                <a:solidFill>
                  <a:schemeClr val="bg2">
                    <a:lumMod val="90000"/>
                  </a:schemeClr>
                </a:solidFill>
                <a:effectLst/>
                <a:highlight>
                  <a:srgbClr val="FFFFFF"/>
                </a:highlight>
                <a:latin typeface="Courier New" panose="02070309020205020404" pitchFamily="49" charset="0"/>
              </a:rPr>
              <a:t>=0;6.28&gt;</a:t>
            </a:r>
            <a:r>
              <a:rPr lang="en-US" sz="1200" b="0" i="0" u="none" strike="noStrike" dirty="0" err="1">
                <a:solidFill>
                  <a:schemeClr val="bg2">
                    <a:lumMod val="90000"/>
                  </a:schemeClr>
                </a:solidFill>
                <a:effectLst/>
                <a:highlight>
                  <a:srgbClr val="FFFFFF"/>
                </a:highlight>
                <a:latin typeface="Courier New" panose="02070309020205020404" pitchFamily="49" charset="0"/>
              </a:rPr>
              <a:t>i;i</a:t>
            </a:r>
            <a:r>
              <a:rPr lang="en-US" sz="1200" b="0" i="0" u="none" strike="noStrike" dirty="0">
                <a:solidFill>
                  <a:schemeClr val="bg2">
                    <a:lumMod val="90000"/>
                  </a:schemeClr>
                </a:solidFill>
                <a:effectLst/>
                <a:highlight>
                  <a:srgbClr val="FFFFFF"/>
                </a:highlight>
                <a:latin typeface="Courier New" panose="02070309020205020404" pitchFamily="49" charset="0"/>
              </a:rPr>
              <a:t>+=0.02) { float c=sin(</a:t>
            </a:r>
            <a:r>
              <a:rPr lang="en-US" sz="1200" b="0" i="0" u="none" strike="noStrike" dirty="0" err="1">
                <a:solidFill>
                  <a:schemeClr val="bg2">
                    <a:lumMod val="90000"/>
                  </a:schemeClr>
                </a:solidFill>
                <a:effectLst/>
                <a:highlight>
                  <a:srgbClr val="FFFFFF"/>
                </a:highlight>
                <a:latin typeface="Courier New" panose="02070309020205020404" pitchFamily="49" charset="0"/>
              </a:rPr>
              <a:t>i</a:t>
            </a:r>
            <a:r>
              <a:rPr lang="en-US" sz="1200" b="0" i="0" u="none" strike="noStrike" dirty="0">
                <a:solidFill>
                  <a:schemeClr val="bg2">
                    <a:lumMod val="90000"/>
                  </a:schemeClr>
                </a:solidFill>
                <a:effectLst/>
                <a:highlight>
                  <a:srgbClr val="FFFFFF"/>
                </a:highlight>
                <a:latin typeface="Courier New" panose="02070309020205020404" pitchFamily="49" charset="0"/>
              </a:rPr>
              <a:t>),d   =cos(j</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),f=sin(j),h=d+2,D=15/(c*h*</a:t>
            </a:r>
            <a:r>
              <a:rPr lang="en-US" sz="1200" b="0" i="0" u="none" strike="noStrike" dirty="0" err="1">
                <a:solidFill>
                  <a:schemeClr val="bg2">
                    <a:lumMod val="90000"/>
                  </a:schemeClr>
                </a:solidFill>
                <a:effectLst/>
                <a:highlight>
                  <a:srgbClr val="FFFFFF"/>
                </a:highlight>
                <a:latin typeface="Courier New" panose="02070309020205020404" pitchFamily="49" charset="0"/>
              </a:rPr>
              <a:t>e+f</a:t>
            </a:r>
            <a:r>
              <a:rPr lang="en-US" sz="1200" b="0" i="0" u="none" strike="noStrike" dirty="0">
                <a:solidFill>
                  <a:schemeClr val="bg2">
                    <a:lumMod val="90000"/>
                  </a:schemeClr>
                </a:solidFill>
                <a:effectLst/>
                <a:highlight>
                  <a:srgbClr val="FFFFFF"/>
                </a:highlight>
                <a:latin typeface="Courier New" panose="02070309020205020404" pitchFamily="49" charset="0"/>
              </a:rPr>
              <a:t>*g+5    ),l=cos</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a:t>
            </a:r>
            <a:r>
              <a:rPr lang="en-US" sz="1200" b="0" i="0" u="none" strike="noStrike" dirty="0" err="1">
                <a:solidFill>
                  <a:schemeClr val="bg2">
                    <a:lumMod val="90000"/>
                  </a:schemeClr>
                </a:solidFill>
                <a:effectLst/>
                <a:highlight>
                  <a:srgbClr val="FFFFFF"/>
                </a:highlight>
                <a:latin typeface="Courier New" panose="02070309020205020404" pitchFamily="49" charset="0"/>
              </a:rPr>
              <a:t>i</a:t>
            </a:r>
            <a:r>
              <a:rPr lang="en-US" sz="1200" b="0" i="0" u="none" strike="noStrike" dirty="0">
                <a:solidFill>
                  <a:schemeClr val="bg2">
                    <a:lumMod val="90000"/>
                  </a:schemeClr>
                </a:solidFill>
                <a:effectLst/>
                <a:highlight>
                  <a:srgbClr val="FFFFFF"/>
                </a:highlight>
                <a:latin typeface="Courier New" panose="02070309020205020404" pitchFamily="49" charset="0"/>
              </a:rPr>
              <a:t>),t=c     *h*g-f*</a:t>
            </a:r>
            <a:r>
              <a:rPr lang="en-US" sz="1200" b="0" i="0" u="none" strike="noStrike" dirty="0" err="1">
                <a:solidFill>
                  <a:schemeClr val="bg2">
                    <a:lumMod val="90000"/>
                  </a:schemeClr>
                </a:solidFill>
                <a:effectLst/>
                <a:highlight>
                  <a:srgbClr val="FFFFFF"/>
                </a:highlight>
                <a:latin typeface="Courier New" panose="02070309020205020404" pitchFamily="49" charset="0"/>
              </a:rPr>
              <a:t>e;x</a:t>
            </a:r>
            <a:r>
              <a:rPr lang="en-US" sz="1200" b="0" i="0" u="none" strike="noStrike" dirty="0">
                <a:solidFill>
                  <a:schemeClr val="bg2">
                    <a:lumMod val="90000"/>
                  </a:schemeClr>
                </a:solidFill>
                <a:effectLst/>
                <a:highlight>
                  <a:srgbClr val="FFFFFF"/>
                </a:highlight>
                <a:latin typeface="Courier New" panose="02070309020205020404" pitchFamily="49" charset="0"/>
              </a:rPr>
              <a:t>=40+2*D*(l*h*m-t*n),y=   12</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+D*(l*h       *</a:t>
            </a:r>
            <a:r>
              <a:rPr lang="en-US" sz="1200" b="0" i="0" u="none" strike="noStrike" dirty="0" err="1">
                <a:solidFill>
                  <a:schemeClr val="bg2">
                    <a:lumMod val="90000"/>
                  </a:schemeClr>
                </a:solidFill>
                <a:effectLst/>
                <a:highlight>
                  <a:srgbClr val="FFFFFF"/>
                </a:highlight>
                <a:latin typeface="Courier New" panose="02070309020205020404" pitchFamily="49" charset="0"/>
              </a:rPr>
              <a:t>n+t</a:t>
            </a:r>
            <a:r>
              <a:rPr lang="en-US" sz="1200" b="0" i="0" u="none" strike="noStrike" dirty="0">
                <a:solidFill>
                  <a:schemeClr val="bg2">
                    <a:lumMod val="90000"/>
                  </a:schemeClr>
                </a:solidFill>
                <a:effectLst/>
                <a:highlight>
                  <a:srgbClr val="FFFFFF"/>
                </a:highlight>
                <a:latin typeface="Courier New" panose="02070309020205020404" pitchFamily="49" charset="0"/>
              </a:rPr>
              <a:t>*m),o=x+80*</a:t>
            </a:r>
            <a:r>
              <a:rPr lang="en-US" sz="1200" b="0" i="0" u="none" strike="noStrike" dirty="0" err="1">
                <a:solidFill>
                  <a:schemeClr val="bg2">
                    <a:lumMod val="90000"/>
                  </a:schemeClr>
                </a:solidFill>
                <a:effectLst/>
                <a:highlight>
                  <a:srgbClr val="FFFFFF"/>
                </a:highlight>
                <a:latin typeface="Courier New" panose="02070309020205020404" pitchFamily="49" charset="0"/>
              </a:rPr>
              <a:t>y,N</a:t>
            </a:r>
            <a:r>
              <a:rPr lang="en-US" sz="1200" b="0" i="0" u="none" strike="noStrike" dirty="0">
                <a:solidFill>
                  <a:schemeClr val="bg2">
                    <a:lumMod val="90000"/>
                  </a:schemeClr>
                </a:solidFill>
                <a:effectLst/>
                <a:highlight>
                  <a:srgbClr val="FFFFFF"/>
                </a:highlight>
                <a:latin typeface="Courier New" panose="02070309020205020404" pitchFamily="49" charset="0"/>
              </a:rPr>
              <a:t>=8*((f*e-c    *d*</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g)*m-c*         d*e-f*g-l*d*n);if(D&gt;z[o]    )z[o]</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a:t>
            </a:r>
            <a:r>
              <a:rPr lang="en-US" sz="1200" b="0" i="0" u="none" strike="noStrike" dirty="0" err="1">
                <a:solidFill>
                  <a:schemeClr val="bg2">
                    <a:lumMod val="90000"/>
                  </a:schemeClr>
                </a:solidFill>
                <a:effectLst/>
                <a:highlight>
                  <a:srgbClr val="FFFFFF"/>
                </a:highlight>
                <a:latin typeface="Courier New" panose="02070309020205020404" pitchFamily="49" charset="0"/>
              </a:rPr>
              <a:t>D,b</a:t>
            </a:r>
            <a:r>
              <a:rPr lang="en-US" sz="1200" b="0" i="0" u="none" strike="noStrike" dirty="0">
                <a:solidFill>
                  <a:schemeClr val="bg2">
                    <a:lumMod val="90000"/>
                  </a:schemeClr>
                </a:solidFill>
                <a:effectLst/>
                <a:highlight>
                  <a:srgbClr val="FFFFFF"/>
                </a:highlight>
                <a:latin typeface="Courier New" panose="02070309020205020404" pitchFamily="49" charset="0"/>
              </a:rPr>
              <a:t>[o]             =" ..,,-++=#$@"[      N&gt;0?N:0</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  ;  }                                   </a:t>
            </a:r>
            <a:r>
              <a:rPr lang="en-US" sz="1200" b="0" i="0" u="none" strike="noStrike" dirty="0" err="1">
                <a:solidFill>
                  <a:schemeClr val="bg2">
                    <a:lumMod val="90000"/>
                  </a:schemeClr>
                </a:solidFill>
                <a:effectLst/>
                <a:highlight>
                  <a:srgbClr val="FFFFFF"/>
                </a:highlight>
                <a:latin typeface="Courier New" panose="02070309020205020404" pitchFamily="49" charset="0"/>
              </a:rPr>
              <a:t>printf</a:t>
            </a:r>
            <a:r>
              <a:rPr lang="en-US" sz="1200" b="0" i="0" u="none" strike="noStrike" dirty="0">
                <a:solidFill>
                  <a:schemeClr val="bg2">
                    <a:lumMod val="90000"/>
                  </a:schemeClr>
                </a:solidFill>
                <a:effectLst/>
                <a:highlight>
                  <a:srgbClr val="FFFFFF"/>
                </a:highlight>
                <a:latin typeface="Courier New" panose="02070309020205020404" pitchFamily="49" charset="0"/>
              </a:rPr>
              <a:t>(</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"\x1b["       "H"           );for(k       =1;1841</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&gt;</a:t>
            </a:r>
            <a:r>
              <a:rPr lang="en-US" sz="1200" b="0" i="0" u="none" strike="noStrike" dirty="0" err="1">
                <a:solidFill>
                  <a:schemeClr val="bg2">
                    <a:lumMod val="90000"/>
                  </a:schemeClr>
                </a:solidFill>
                <a:effectLst/>
                <a:highlight>
                  <a:srgbClr val="FFFFFF"/>
                </a:highlight>
                <a:latin typeface="Courier New" panose="02070309020205020404" pitchFamily="49" charset="0"/>
              </a:rPr>
              <a:t>k;k</a:t>
            </a: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putchar</a:t>
            </a:r>
            <a:r>
              <a:rPr lang="en-US" sz="1200" b="0" i="0" u="none" strike="noStrike" dirty="0">
                <a:solidFill>
                  <a:schemeClr val="bg2">
                    <a:lumMod val="90000"/>
                  </a:schemeClr>
                </a:solidFill>
                <a:effectLst/>
                <a:highlight>
                  <a:srgbClr val="FFFFFF"/>
                </a:highlight>
                <a:latin typeface="Courier New" panose="02070309020205020404" pitchFamily="49" charset="0"/>
              </a:rPr>
              <a:t>       (k%80?b       [k]:10)</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  A +=       0.053;B       +=0.037       ;  }  }</a:t>
            </a:r>
            <a:endParaRPr lang="en-US" sz="1200" b="0" dirty="0">
              <a:solidFill>
                <a:schemeClr val="bg2">
                  <a:lumMod val="90000"/>
                </a:schemeClr>
              </a:solidFill>
              <a:effectLst/>
              <a:highlight>
                <a:srgbClr val="FFFFFF"/>
              </a:highlight>
            </a:endParaRPr>
          </a:p>
          <a:p>
            <a:br>
              <a:rPr lang="en-US" sz="1200" dirty="0"/>
            </a:br>
            <a:endParaRPr lang="en-US" sz="1200" dirty="0"/>
          </a:p>
        </p:txBody>
      </p:sp>
    </p:spTree>
    <p:extLst>
      <p:ext uri="{BB962C8B-B14F-4D97-AF65-F5344CB8AC3E}">
        <p14:creationId xmlns:p14="http://schemas.microsoft.com/office/powerpoint/2010/main" val="68170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53893-9835-EDFE-7A98-B73D327D080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9F39A96-008E-FFBF-4618-A91789A8A9B5}"/>
              </a:ext>
            </a:extLst>
          </p:cNvPr>
          <p:cNvSpPr txBox="1"/>
          <p:nvPr/>
        </p:nvSpPr>
        <p:spPr>
          <a:xfrm>
            <a:off x="0" y="3649803"/>
            <a:ext cx="6998836" cy="1692771"/>
          </a:xfrm>
          <a:prstGeom prst="rect">
            <a:avLst/>
          </a:prstGeom>
          <a:noFill/>
        </p:spPr>
        <p:txBody>
          <a:bodyPr wrap="square" rtlCol="0">
            <a:spAutoFit/>
          </a:bodyPr>
          <a:lstStyle/>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a:solidFill>
                  <a:srgbClr val="3B3B3B"/>
                </a:solidFill>
                <a:effectLst/>
                <a:highlight>
                  <a:srgbClr val="FFFFFF"/>
                </a:highlight>
                <a:latin typeface="Courier New" panose="02070309020205020404" pitchFamily="49" charset="0"/>
              </a:rPr>
              <a:t>   </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E?yYrIxC</a:t>
            </a:r>
            <a:r>
              <a:rPr lang="en-US" sz="1600" b="0" i="0" u="none" strike="noStrike" dirty="0">
                <a:solidFill>
                  <a:schemeClr val="accent1"/>
                </a:solidFill>
                <a:effectLst/>
                <a:highlight>
                  <a:srgbClr val="FFFFFF"/>
                </a:highlight>
                <a:latin typeface="Courier New" panose="02070309020205020404" pitchFamily="49" charset="0"/>
              </a:rPr>
              <a:t>{e^}</a:t>
            </a:r>
            <a:r>
              <a:rPr lang="en-US" sz="1600" b="0" i="0" u="none" strike="noStrike" dirty="0" err="1">
                <a:solidFill>
                  <a:schemeClr val="accent1"/>
                </a:solidFill>
                <a:effectLst/>
                <a:highlight>
                  <a:srgbClr val="FFFFFF"/>
                </a:highlight>
                <a:latin typeface="Courier New" panose="02070309020205020404" pitchFamily="49" charset="0"/>
              </a:rPr>
              <a:t>KhE</a:t>
            </a:r>
            <a:r>
              <a:rPr lang="en-US" sz="1600" b="0" i="0" u="none" strike="noStrike" dirty="0">
                <a:solidFill>
                  <a:schemeClr val="accent1"/>
                </a:solidFill>
                <a:effectLst/>
                <a:highlight>
                  <a:srgbClr val="FFFFFF"/>
                </a:highlight>
                <a:latin typeface="Courier New" panose="02070309020205020404" pitchFamily="49" charset="0"/>
              </a:rPr>
              <a:t>&gt;[|</a:t>
            </a:r>
            <a:r>
              <a:rPr lang="en-US" sz="1600" b="0" i="0" u="none" strike="noStrike" dirty="0" err="1">
                <a:solidFill>
                  <a:schemeClr val="accent1"/>
                </a:solidFill>
                <a:effectLst/>
                <a:highlight>
                  <a:srgbClr val="FFFFFF"/>
                </a:highlight>
                <a:latin typeface="Courier New" panose="02070309020205020404" pitchFamily="49" charset="0"/>
              </a:rPr>
              <a:t>LXbj</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dOVsJ</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idOV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Yab</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qFywyv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Dma</a:t>
            </a:r>
            <a:r>
              <a:rPr lang="en-US" sz="1600" b="0" i="0" u="none" strike="noStrike" dirty="0">
                <a:solidFill>
                  <a:schemeClr val="accent1"/>
                </a:solidFill>
                <a:effectLst/>
                <a:highlight>
                  <a:srgbClr val="FFFFFF"/>
                </a:highlight>
                <a:latin typeface="Courier New" panose="02070309020205020404" pitchFamily="49" charset="0"/>
              </a:rPr>
              <a:t>\\A"</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Ztq?Lyw</a:t>
            </a:r>
            <a:r>
              <a:rPr lang="en-US" sz="1600" b="0" i="0" u="none" strike="noStrike" dirty="0">
                <a:solidFill>
                  <a:schemeClr val="accent1"/>
                </a:solidFill>
                <a:effectLst/>
                <a:highlight>
                  <a:srgbClr val="FFFFFF"/>
                </a:highlight>
                <a:latin typeface="Courier New" panose="02070309020205020404" pitchFamily="49" charset="0"/>
              </a:rPr>
              <a:t>&gt;e{|</a:t>
            </a:r>
            <a:r>
              <a:rPr lang="en-US" sz="1600" b="0" i="0" u="none" strike="noStrike" dirty="0" err="1">
                <a:solidFill>
                  <a:schemeClr val="accent1"/>
                </a:solidFill>
                <a:effectLst/>
                <a:highlight>
                  <a:srgbClr val="FFFFFF"/>
                </a:highlight>
                <a:latin typeface="Courier New" panose="02070309020205020404" pitchFamily="49" charset="0"/>
              </a:rPr>
              <a:t>Zq</a:t>
            </a:r>
            <a:r>
              <a:rPr lang="en-US" sz="1600" b="0" i="0" u="none" strike="noStrike" dirty="0">
                <a:solidFill>
                  <a:schemeClr val="accent1"/>
                </a:solidFill>
                <a:effectLst/>
                <a:highlight>
                  <a:srgbClr val="FFFFFF"/>
                </a:highlight>
                <a:latin typeface="Courier New" panose="02070309020205020404" pitchFamily="49" charset="0"/>
              </a:rPr>
              <a:t>&gt;Y\\</a:t>
            </a:r>
            <a:r>
              <a:rPr lang="en-US" sz="1600" b="0" i="0" u="none" strike="noStrike" dirty="0" err="1">
                <a:solidFill>
                  <a:schemeClr val="accent1"/>
                </a:solidFill>
                <a:effectLst/>
                <a:highlight>
                  <a:srgbClr val="FFFFFF"/>
                </a:highlight>
                <a:latin typeface="Courier New" panose="02070309020205020404" pitchFamily="49" charset="0"/>
              </a:rPr>
              <a:t>gq</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tYBe</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wyvDZE</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vBA</a:t>
            </a:r>
            <a:r>
              <a:rPr lang="en-US" sz="1600" b="0" i="0" u="none" strike="noStrike" dirty="0">
                <a:solidFill>
                  <a:schemeClr val="accent1"/>
                </a:solidFill>
                <a:effectLst/>
                <a:highlight>
                  <a:srgbClr val="FFFFFF"/>
                </a:highlight>
                <a:latin typeface="Courier New" panose="02070309020205020404" pitchFamily="49" charset="0"/>
              </a:rPr>
              <a:t>[`_Lo&gt;}</a:t>
            </a:r>
            <a:r>
              <a:rPr lang="en-US" sz="1600" b="0" i="0" u="none" strike="noStrike" dirty="0" err="1">
                <a:solidFill>
                  <a:schemeClr val="accent1"/>
                </a:solidFill>
                <a:effectLst/>
                <a:highlight>
                  <a:srgbClr val="FFFFFF"/>
                </a:highlight>
                <a:latin typeface="Courier New" panose="02070309020205020404" pitchFamily="49" charset="0"/>
              </a:rPr>
              <a:t>KcqdYrWqKxzKtW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DXRwsfcUaT</a:t>
            </a:r>
            <a:r>
              <a:rPr lang="en-US" sz="1600" b="0" i="0" u="none" strike="noStrike" dirty="0">
                <a:solidFill>
                  <a:schemeClr val="accent1"/>
                </a:solidFill>
                <a:effectLst/>
                <a:highlight>
                  <a:srgbClr val="FFFFFF"/>
                </a:highlight>
                <a:latin typeface="Courier New" panose="02070309020205020404" pitchFamily="49" charset="0"/>
              </a:rPr>
              <a:t>\\</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KXw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YRsFwsFwsFw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zaqyaz|FmMpyaoyI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cuUw</a:t>
            </a:r>
            <a:r>
              <a:rPr lang="en-US" sz="1600" b="0" i="0" u="none" strike="noStrike" dirty="0">
                <a:solidFill>
                  <a:schemeClr val="accent1"/>
                </a:solidFill>
                <a:effectLst/>
                <a:highlight>
                  <a:srgbClr val="FFFFFF"/>
                </a:highlight>
                <a:latin typeface="Courier New" panose="02070309020205020404" pitchFamily="49" charset="0"/>
              </a:rPr>
              <a:t>{J"</a:t>
            </a:r>
            <a:endParaRPr lang="en-US" sz="1600" b="0" dirty="0">
              <a:solidFill>
                <a:schemeClr val="accent1"/>
              </a:solidFill>
              <a:effectLst/>
              <a:highlight>
                <a:srgbClr val="FFFFFF"/>
              </a:highlight>
            </a:endParaRPr>
          </a:p>
          <a:p>
            <a:br>
              <a:rPr lang="en-US" sz="1200" dirty="0"/>
            </a:br>
            <a:endParaRPr lang="en-US" sz="1200" dirty="0"/>
          </a:p>
        </p:txBody>
      </p:sp>
      <p:sp>
        <p:nvSpPr>
          <p:cNvPr id="7" name="TextBox 6">
            <a:extLst>
              <a:ext uri="{FF2B5EF4-FFF2-40B4-BE49-F238E27FC236}">
                <a16:creationId xmlns:a16="http://schemas.microsoft.com/office/drawing/2014/main" id="{32890123-1AEA-CD03-62C4-7DC5C7E59AE3}"/>
              </a:ext>
            </a:extLst>
          </p:cNvPr>
          <p:cNvSpPr txBox="1"/>
          <p:nvPr/>
        </p:nvSpPr>
        <p:spPr>
          <a:xfrm>
            <a:off x="1343025" y="2500311"/>
            <a:ext cx="694421" cy="707886"/>
          </a:xfrm>
          <a:prstGeom prst="rect">
            <a:avLst/>
          </a:prstGeom>
          <a:noFill/>
        </p:spPr>
        <p:txBody>
          <a:bodyPr wrap="none" rtlCol="0">
            <a:spAutoFit/>
          </a:bodyPr>
          <a:lstStyle/>
          <a:p>
            <a:r>
              <a:rPr lang="en-US" sz="4000" dirty="0"/>
              <a:t>==</a:t>
            </a:r>
          </a:p>
        </p:txBody>
      </p:sp>
      <p:pic>
        <p:nvPicPr>
          <p:cNvPr id="8" name="Picture 7" descr="A close-up of a line&#10;&#10;Description automatically generated">
            <a:extLst>
              <a:ext uri="{FF2B5EF4-FFF2-40B4-BE49-F238E27FC236}">
                <a16:creationId xmlns:a16="http://schemas.microsoft.com/office/drawing/2014/main" id="{775940CB-0A0A-B7E3-9253-676700213A6C}"/>
              </a:ext>
            </a:extLst>
          </p:cNvPr>
          <p:cNvPicPr>
            <a:picLocks noChangeAspect="1"/>
          </p:cNvPicPr>
          <p:nvPr/>
        </p:nvPicPr>
        <p:blipFill>
          <a:blip r:embed="rId2"/>
          <a:stretch>
            <a:fillRect/>
          </a:stretch>
        </p:blipFill>
        <p:spPr>
          <a:xfrm>
            <a:off x="441285" y="0"/>
            <a:ext cx="11664990" cy="2332998"/>
          </a:xfrm>
          <a:prstGeom prst="rect">
            <a:avLst/>
          </a:prstGeom>
        </p:spPr>
      </p:pic>
    </p:spTree>
    <p:extLst>
      <p:ext uri="{BB962C8B-B14F-4D97-AF65-F5344CB8AC3E}">
        <p14:creationId xmlns:p14="http://schemas.microsoft.com/office/powerpoint/2010/main" val="92095337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38FA5-6B2B-E7A4-B2B1-F8F4FF9D69D4}"/>
            </a:ext>
          </a:extLst>
        </p:cNvPr>
        <p:cNvGrpSpPr/>
        <p:nvPr/>
      </p:nvGrpSpPr>
      <p:grpSpPr>
        <a:xfrm>
          <a:off x="0" y="0"/>
          <a:ext cx="0" cy="0"/>
          <a:chOff x="0" y="0"/>
          <a:chExt cx="0" cy="0"/>
        </a:xfrm>
      </p:grpSpPr>
      <p:pic>
        <p:nvPicPr>
          <p:cNvPr id="5" name="!! Picture 4" descr="A screenshot of a video game&#10;&#10;Description automatically generated">
            <a:extLst>
              <a:ext uri="{FF2B5EF4-FFF2-40B4-BE49-F238E27FC236}">
                <a16:creationId xmlns:a16="http://schemas.microsoft.com/office/drawing/2014/main" id="{1DB1AC5F-B99C-3D6D-BFFD-A53DE19531A6}"/>
              </a:ext>
            </a:extLst>
          </p:cNvPr>
          <p:cNvPicPr>
            <a:picLocks noChangeAspect="1"/>
          </p:cNvPicPr>
          <p:nvPr/>
        </p:nvPicPr>
        <p:blipFill rotWithShape="1">
          <a:blip r:embed="rId2"/>
          <a:srcRect t="68148"/>
          <a:stretch/>
        </p:blipFill>
        <p:spPr>
          <a:xfrm>
            <a:off x="212005" y="1629294"/>
            <a:ext cx="11979995" cy="2859577"/>
          </a:xfrm>
          <a:prstGeom prst="rect">
            <a:avLst/>
          </a:prstGeom>
        </p:spPr>
      </p:pic>
    </p:spTree>
    <p:extLst>
      <p:ext uri="{BB962C8B-B14F-4D97-AF65-F5344CB8AC3E}">
        <p14:creationId xmlns:p14="http://schemas.microsoft.com/office/powerpoint/2010/main" val="18167830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5CE23-F58C-790A-96D4-65E76AA46F0A}"/>
            </a:ext>
          </a:extLst>
        </p:cNvPr>
        <p:cNvGrpSpPr/>
        <p:nvPr/>
      </p:nvGrpSpPr>
      <p:grpSpPr>
        <a:xfrm>
          <a:off x="0" y="0"/>
          <a:ext cx="0" cy="0"/>
          <a:chOff x="0" y="0"/>
          <a:chExt cx="0" cy="0"/>
        </a:xfrm>
      </p:grpSpPr>
      <p:pic>
        <p:nvPicPr>
          <p:cNvPr id="3" name="Picture 2" descr="A screenshot of a message&#10;&#10;Description automatically generated">
            <a:extLst>
              <a:ext uri="{FF2B5EF4-FFF2-40B4-BE49-F238E27FC236}">
                <a16:creationId xmlns:a16="http://schemas.microsoft.com/office/drawing/2014/main" id="{91B2028F-5699-BBB7-24AF-CEA9E114B1FD}"/>
              </a:ext>
            </a:extLst>
          </p:cNvPr>
          <p:cNvPicPr>
            <a:picLocks noChangeAspect="1"/>
          </p:cNvPicPr>
          <p:nvPr/>
        </p:nvPicPr>
        <p:blipFill>
          <a:blip r:embed="rId2"/>
          <a:stretch>
            <a:fillRect/>
          </a:stretch>
        </p:blipFill>
        <p:spPr>
          <a:xfrm>
            <a:off x="319306" y="720740"/>
            <a:ext cx="11255640" cy="5165711"/>
          </a:xfrm>
          <a:prstGeom prst="rect">
            <a:avLst/>
          </a:prstGeom>
        </p:spPr>
      </p:pic>
      <p:sp>
        <p:nvSpPr>
          <p:cNvPr id="4" name="Rounded Rectangle 1">
            <a:extLst>
              <a:ext uri="{FF2B5EF4-FFF2-40B4-BE49-F238E27FC236}">
                <a16:creationId xmlns:a16="http://schemas.microsoft.com/office/drawing/2014/main" id="{4A64AEF9-CAE9-EF49-B4D8-C747DEFA9E8B}"/>
              </a:ext>
            </a:extLst>
          </p:cNvPr>
          <p:cNvSpPr/>
          <p:nvPr/>
        </p:nvSpPr>
        <p:spPr>
          <a:xfrm>
            <a:off x="1319484" y="2498138"/>
            <a:ext cx="9939066" cy="830852"/>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077277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8B534-BDD9-1B29-AA8F-DDA335BF6AF3}"/>
            </a:ext>
          </a:extLst>
        </p:cNvPr>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93BB1731-D77D-DFDF-F0AE-CE44A2DD5859}"/>
              </a:ext>
            </a:extLst>
          </p:cNvPr>
          <p:cNvPicPr>
            <a:picLocks noChangeAspect="1"/>
          </p:cNvPicPr>
          <p:nvPr/>
        </p:nvPicPr>
        <p:blipFill rotWithShape="1">
          <a:blip r:embed="rId2"/>
          <a:srcRect l="38673" b="58444"/>
          <a:stretch/>
        </p:blipFill>
        <p:spPr>
          <a:xfrm>
            <a:off x="5613042" y="-1"/>
            <a:ext cx="5663397" cy="4568885"/>
          </a:xfrm>
          <a:prstGeom prst="rect">
            <a:avLst/>
          </a:prstGeom>
          <a:effectLst>
            <a:softEdge rad="220259"/>
          </a:effectLst>
        </p:spPr>
      </p:pic>
      <p:pic>
        <p:nvPicPr>
          <p:cNvPr id="2" name="Picture 2" descr="ChatGPT Logo PNG With Transparent Background">
            <a:extLst>
              <a:ext uri="{FF2B5EF4-FFF2-40B4-BE49-F238E27FC236}">
                <a16:creationId xmlns:a16="http://schemas.microsoft.com/office/drawing/2014/main" id="{4BA8476B-D7C9-BEF3-8E18-C608B70245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29" y="2583700"/>
            <a:ext cx="2953407" cy="8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07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8C0C0-E686-8D09-0933-05982BCE60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83BE59-EA38-7873-215C-19273FAEC0A4}"/>
              </a:ext>
            </a:extLst>
          </p:cNvPr>
          <p:cNvSpPr txBox="1"/>
          <p:nvPr/>
        </p:nvSpPr>
        <p:spPr>
          <a:xfrm>
            <a:off x="4359851" y="3044279"/>
            <a:ext cx="3472297" cy="769441"/>
          </a:xfrm>
          <a:prstGeom prst="rect">
            <a:avLst/>
          </a:prstGeom>
          <a:noFill/>
        </p:spPr>
        <p:txBody>
          <a:bodyPr wrap="none" rtlCol="0">
            <a:spAutoFit/>
          </a:bodyPr>
          <a:lstStyle/>
          <a:p>
            <a:r>
              <a:rPr lang="en-US" sz="4400" dirty="0"/>
              <a:t>6 hours later…</a:t>
            </a:r>
          </a:p>
        </p:txBody>
      </p:sp>
    </p:spTree>
    <p:extLst>
      <p:ext uri="{BB962C8B-B14F-4D97-AF65-F5344CB8AC3E}">
        <p14:creationId xmlns:p14="http://schemas.microsoft.com/office/powerpoint/2010/main" val="896976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Tree>
    <p:extLst>
      <p:ext uri="{BB962C8B-B14F-4D97-AF65-F5344CB8AC3E}">
        <p14:creationId xmlns:p14="http://schemas.microsoft.com/office/powerpoint/2010/main" val="125711149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441285" y="2332999"/>
            <a:ext cx="4905415" cy="4862870"/>
          </a:xfrm>
          <a:prstGeom prst="rect">
            <a:avLst/>
          </a:prstGeom>
          <a:noFill/>
        </p:spPr>
        <p:txBody>
          <a:bodyPr wrap="square" rtlCol="0">
            <a:spAutoFit/>
          </a:bodyPr>
          <a:lstStyle/>
          <a:p>
            <a:pPr rtl="0">
              <a:spcBef>
                <a:spcPts val="0"/>
              </a:spcBef>
              <a:spcAft>
                <a:spcPts val="0"/>
              </a:spcAft>
            </a:pPr>
            <a:endParaRPr lang="en-US" sz="1100" b="1" i="0" u="none" strike="noStrike" dirty="0">
              <a:solidFill>
                <a:schemeClr val="accent5"/>
              </a:solidFill>
              <a:effectLst/>
              <a:highlight>
                <a:srgbClr val="FFFFFF"/>
              </a:highlight>
              <a:latin typeface="Andale Mono" panose="020B0509000000000004" pitchFamily="49" charset="0"/>
            </a:endParaRP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_ 11 ~ 2 _ 9   1 _ 9   1 _ 9 ~ 3</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15 ~ 2 _ 7 ~ 4 _ 8 \n 1 | 1   3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5   2 \ 1 ~ 1 \ 1 _ 1   3 _ 3   1</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2 _ 1   3 _ 3   1 \ 2 _ 1   3 _ 3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1 \ 1 ~ 2 \ 1 _ 5   2 \ 1   3 _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 1 \ 1   3 _ 1   2 \ 1 ~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2 _ 5 / 1 \n 1 | 1   3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3 | 1   3 \ 1 / 1   4 \ 1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2   4 \ 1   2 \ 1 / 2   4 \ 1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 1 ~ 3 / 1   2 _ 4 / 1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1 \ 1   2 \ 1 / 1   2 / 1 _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 1   3 _ 2   2 \ 1 \n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3 / 1   4 | 1   4 \ 1   5 \ 1 _ 3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5 \ 1 _ 3 \ 1   5 \ 1 _ 4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7 \ 1   2 \ 1 _ 1 / 1   3 \ 1</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_ 1 / 1   3 \ 1   2 | 1 _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2 \ 1 \n 1 | 1 _ 3 \ 1 _ 7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 1 _ 6   2 / 1 \ 1 _ 6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_ 6   2 / 1 ~ 1 \ 1 _ 7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5   2 / 1 \ 1 _ 5   2 / 1 \ 1 _ 5</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\n 1 ~ 12 \ 1 / 1 ~ 8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8 \ 1 / 1 ~ 8 \ 1 / 1 ~ 10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5 \ 1 / 1 ~ 7 \ 1 / 1 ~ 7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\n 1</a:t>
            </a:r>
          </a:p>
          <a:p>
            <a:br>
              <a:rPr lang="en-US" sz="1200" b="1" dirty="0">
                <a:solidFill>
                  <a:schemeClr val="accent5"/>
                </a:solidFill>
                <a:latin typeface="Andale Mono" panose="020B0509000000000004" pitchFamily="49" charset="0"/>
              </a:rPr>
            </a:br>
            <a:endParaRPr lang="en-US" sz="1200" b="1" dirty="0">
              <a:solidFill>
                <a:schemeClr val="accent5"/>
              </a:solidFill>
              <a:latin typeface="Andale Mono" panose="020B0509000000000004" pitchFamily="49" charset="0"/>
            </a:endParaRP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031325"/>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2 Huffman encodings (characters and run-lengths)</a:t>
            </a:r>
          </a:p>
          <a:p>
            <a:endParaRPr lang="en-US" dirty="0">
              <a:solidFill>
                <a:srgbClr val="3B3B3B"/>
              </a:solidFill>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6-bit chunks, reversed</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Chunks to </a:t>
            </a:r>
            <a:r>
              <a:rPr lang="en-US" b="0" dirty="0">
                <a:solidFill>
                  <a:srgbClr val="3B3B3B"/>
                </a:solidFill>
                <a:effectLst/>
                <a:highlight>
                  <a:srgbClr val="FFFFFF"/>
                </a:highlight>
                <a:latin typeface="Menlo" panose="020B0609030804020204" pitchFamily="49" charset="0"/>
              </a:rPr>
              <a:t>ASCII (Base64 with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7" name="Rounded Rectangle 6">
            <a:extLst>
              <a:ext uri="{FF2B5EF4-FFF2-40B4-BE49-F238E27FC236}">
                <a16:creationId xmlns:a16="http://schemas.microsoft.com/office/drawing/2014/main" id="{AB04DFC5-9E13-580B-5AD0-B8568B14E867}"/>
              </a:ext>
            </a:extLst>
          </p:cNvPr>
          <p:cNvSpPr/>
          <p:nvPr/>
        </p:nvSpPr>
        <p:spPr>
          <a:xfrm>
            <a:off x="6096000" y="2498138"/>
            <a:ext cx="5581650" cy="644073"/>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62429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441285" y="2332999"/>
            <a:ext cx="4905415" cy="4862870"/>
          </a:xfrm>
          <a:prstGeom prst="rect">
            <a:avLst/>
          </a:prstGeom>
          <a:noFill/>
        </p:spPr>
        <p:txBody>
          <a:bodyPr wrap="square" rtlCol="0">
            <a:spAutoFit/>
          </a:bodyPr>
          <a:lstStyle/>
          <a:p>
            <a:pPr rtl="0">
              <a:spcBef>
                <a:spcPts val="0"/>
              </a:spcBef>
              <a:spcAft>
                <a:spcPts val="0"/>
              </a:spcAft>
            </a:pPr>
            <a:endParaRPr lang="en-US" sz="1100" b="1" i="0" u="none" strike="noStrike" dirty="0">
              <a:solidFill>
                <a:schemeClr val="accent5"/>
              </a:solidFill>
              <a:effectLst/>
              <a:highlight>
                <a:srgbClr val="FFFFFF"/>
              </a:highlight>
              <a:latin typeface="Andale Mono" panose="020B0509000000000004" pitchFamily="49" charset="0"/>
            </a:endParaRPr>
          </a:p>
          <a:p>
            <a:pPr rtl="0">
              <a:spcBef>
                <a:spcPts val="0"/>
              </a:spcBef>
              <a:spcAft>
                <a:spcPts val="0"/>
              </a:spcAft>
            </a:pPr>
            <a:r>
              <a:rPr lang="en-US" sz="1100" b="1" i="0" u="none" strike="noStrike" dirty="0">
                <a:solidFill>
                  <a:schemeClr val="accent2"/>
                </a:solidFill>
                <a:effectLst/>
                <a:highlight>
                  <a:srgbClr val="FFFFFF"/>
                </a:highlight>
                <a:latin typeface="Andale Mono" panose="020B0509000000000004" pitchFamily="49" charset="0"/>
              </a:rPr>
              <a:t>    . 1 _ 11 ~ 2 _ 9   </a:t>
            </a:r>
            <a:r>
              <a:rPr lang="en-US" sz="1100" b="1" i="0" u="none" strike="noStrike" dirty="0">
                <a:solidFill>
                  <a:schemeClr val="accent5"/>
                </a:solidFill>
                <a:effectLst/>
                <a:highlight>
                  <a:srgbClr val="FFFFFF"/>
                </a:highlight>
                <a:latin typeface="Andale Mono" panose="020B0509000000000004" pitchFamily="49" charset="0"/>
              </a:rPr>
              <a:t>1 _ 9   1 _ 9 ~ 3</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15 ~ 2 _ 7 ~ 4 _ 8 \n 1 | 1   3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5   2 \ 1 ~ 1 \ 1 _ 1   3 _ 3   1</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2 _ 1   3 _ 3   1 \ 2 _ 1   3 _ 3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1 \ 1 ~ 2 \ 1 _ 5   2 \ 1   3 _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 1 \ 1   3 _ 1   2 \ 1 ~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2 _ 5 / 1 \n 1 | 1   3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3 | 1   3 \ 1 / 1   4 \ 1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2   4 \ 1   2 \ 1 / 2   4 \ 1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 1 ~ 3 / 1   2 _ 4 / 1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1 \ 1   2 \ 1 / 1   2 / 1 _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 1   3 _ 2   2 \ 1 \n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3 / 1   4 | 1   4 \ 1   5 \ 1 _ 3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5 \ 1 _ 3 \ 1   5 \ 1 _ 4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7 \ 1   2 \ 1 _ 1 / 1   3 \ 1</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_ 1 / 1   3 \ 1   2 | 1 _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2 \ 1 \n 1 | 1 _ 3 \ 1 _ 7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 1 _ 6   2 / 1 \ 1 _ 6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_ 6   2 / 1 ~ 1 \ 1 _ 7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5   2 / 1 \ 1 _ 5   2 / 1 \ 1 _ 5</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\n 1 ~ 12 \ 1 / 1 ~ 8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8 \ 1 / 1 ~ 8 \ 1 / 1 ~ 10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5 \ 1 / 1 ~ 7 \ 1 / 1 ~ 7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\n 1</a:t>
            </a:r>
          </a:p>
          <a:p>
            <a:br>
              <a:rPr lang="en-US" sz="1200" b="1" dirty="0">
                <a:solidFill>
                  <a:schemeClr val="accent5"/>
                </a:solidFill>
                <a:latin typeface="Andale Mono" panose="020B0509000000000004" pitchFamily="49" charset="0"/>
              </a:rPr>
            </a:br>
            <a:endParaRPr lang="en-US" sz="1200" b="1" dirty="0">
              <a:solidFill>
                <a:schemeClr val="accent5"/>
              </a:solidFill>
              <a:latin typeface="Andale Mono" panose="020B0509000000000004" pitchFamily="49" charset="0"/>
            </a:endParaRP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031325"/>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2 Huffman encodings (characters and run-lengths)</a:t>
            </a:r>
          </a:p>
          <a:p>
            <a:endParaRPr lang="en-US" dirty="0">
              <a:solidFill>
                <a:srgbClr val="3B3B3B"/>
              </a:solidFill>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6-bit chunks, reversed</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Chunks to </a:t>
            </a:r>
            <a:r>
              <a:rPr lang="en-US" b="0" dirty="0">
                <a:solidFill>
                  <a:srgbClr val="3B3B3B"/>
                </a:solidFill>
                <a:effectLst/>
                <a:highlight>
                  <a:srgbClr val="FFFFFF"/>
                </a:highlight>
                <a:latin typeface="Menlo" panose="020B0609030804020204" pitchFamily="49" charset="0"/>
              </a:rPr>
              <a:t>ASCII (Base64 with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7" name="Rounded Rectangle 6">
            <a:extLst>
              <a:ext uri="{FF2B5EF4-FFF2-40B4-BE49-F238E27FC236}">
                <a16:creationId xmlns:a16="http://schemas.microsoft.com/office/drawing/2014/main" id="{AB04DFC5-9E13-580B-5AD0-B8568B14E867}"/>
              </a:ext>
            </a:extLst>
          </p:cNvPr>
          <p:cNvSpPr/>
          <p:nvPr/>
        </p:nvSpPr>
        <p:spPr>
          <a:xfrm>
            <a:off x="6096000" y="2498138"/>
            <a:ext cx="5581650" cy="644073"/>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165634C7-9AFC-0324-A322-7B07ED64F6CE}"/>
              </a:ext>
            </a:extLst>
          </p:cNvPr>
          <p:cNvSpPr/>
          <p:nvPr/>
        </p:nvSpPr>
        <p:spPr>
          <a:xfrm>
            <a:off x="441285" y="156721"/>
            <a:ext cx="3349319" cy="508298"/>
          </a:xfrm>
          <a:prstGeom prst="roundRect">
            <a:avLst>
              <a:gd name="adj" fmla="val 39154"/>
            </a:avLst>
          </a:prstGeom>
          <a:solidFill>
            <a:schemeClr val="accent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highlight>
                <a:srgbClr val="00FFFF"/>
              </a:highlight>
            </a:endParaRPr>
          </a:p>
        </p:txBody>
      </p:sp>
    </p:spTree>
    <p:extLst>
      <p:ext uri="{BB962C8B-B14F-4D97-AF65-F5344CB8AC3E}">
        <p14:creationId xmlns:p14="http://schemas.microsoft.com/office/powerpoint/2010/main" val="28448593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674041" y="2332998"/>
            <a:ext cx="3831457" cy="4154984"/>
          </a:xfrm>
          <a:prstGeom prst="rect">
            <a:avLst/>
          </a:prstGeom>
          <a:noFill/>
        </p:spPr>
        <p:txBody>
          <a:bodyPr wrap="square" rtlCol="0">
            <a:spAutoFit/>
          </a:bodyPr>
          <a:lstStyle/>
          <a:p>
            <a:pPr rtl="0">
              <a:spcBef>
                <a:spcPts val="0"/>
              </a:spcBef>
              <a:spcAft>
                <a:spcPts val="0"/>
              </a:spcAft>
            </a:pPr>
            <a:r>
              <a:rPr lang="en-US" sz="1100" b="1" i="0" dirty="0">
                <a:solidFill>
                  <a:schemeClr val="accent5"/>
                </a:solidFill>
                <a:effectLst/>
                <a:latin typeface="Courier New" panose="02070309020205020404" pitchFamily="49" charset="0"/>
                <a:cs typeface="Courier New" panose="02070309020205020404" pitchFamily="49" charset="0"/>
              </a:rPr>
              <a:t>1110001000001101111101100010111101000101111010001011111110010000011111111011000101011110000000001011100111110111000101100010010011011111110110011000100001101010110011000100001101010110011000100001101011111101101100010010011011100010011001101111111011100010011001101111110111101100110001001101111001111101110001111011110110001111011100010111101100000011100110111100111000000111001101111001110000001110011011110111110011101100110000001101100111101001011100110111101100111101001011100110111101100010001110011011111001111101110001110110000011101110000001110010001100001011100100011000010111001000110000001111111011001010011100110110011101100010111001101100111011000101110011111011000110111001101111100111110110000101100010101001111010110001011010011110101100010110100111101011000101101001111011111101100010101010110001001001111010110001001001111010110001001001111011110011111100011100111101111100010011110111110001001111011111000100111101111100011000111101111101000111101111101010011110111110101001111011110011</a:t>
            </a:r>
            <a:endParaRPr lang="en-US" sz="1200" b="1" dirty="0">
              <a:solidFill>
                <a:schemeClr val="accent5"/>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031325"/>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2 Huffman encodings (characters and run-lengths)</a:t>
            </a:r>
          </a:p>
          <a:p>
            <a:endParaRPr lang="en-US" dirty="0">
              <a:solidFill>
                <a:srgbClr val="3B3B3B"/>
              </a:solidFill>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6-bit chunks, reversed</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Chunks to </a:t>
            </a:r>
            <a:r>
              <a:rPr lang="en-US" b="0" dirty="0">
                <a:solidFill>
                  <a:srgbClr val="3B3B3B"/>
                </a:solidFill>
                <a:effectLst/>
                <a:highlight>
                  <a:srgbClr val="FFFFFF"/>
                </a:highlight>
                <a:latin typeface="Menlo" panose="020B0609030804020204" pitchFamily="49" charset="0"/>
              </a:rPr>
              <a:t>ASCII (Base64 with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4" name="Rounded Rectangle 3">
            <a:extLst>
              <a:ext uri="{FF2B5EF4-FFF2-40B4-BE49-F238E27FC236}">
                <a16:creationId xmlns:a16="http://schemas.microsoft.com/office/drawing/2014/main" id="{528938A7-6BF6-E2E1-E4DE-840ED26E2C86}"/>
              </a:ext>
            </a:extLst>
          </p:cNvPr>
          <p:cNvSpPr/>
          <p:nvPr/>
        </p:nvSpPr>
        <p:spPr>
          <a:xfrm>
            <a:off x="6114107" y="3095625"/>
            <a:ext cx="5563544" cy="590550"/>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036367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674041" y="2332998"/>
            <a:ext cx="4494859" cy="4154984"/>
          </a:xfrm>
          <a:prstGeom prst="rect">
            <a:avLst/>
          </a:prstGeom>
          <a:noFill/>
        </p:spPr>
        <p:txBody>
          <a:bodyPr wrap="square" rtlCol="0">
            <a:spAutoFit/>
          </a:bodyPr>
          <a:lstStyle/>
          <a:p>
            <a:pPr rtl="0">
              <a:spcBef>
                <a:spcPts val="0"/>
              </a:spcBef>
              <a:spcAft>
                <a:spcPts val="0"/>
              </a:spcAft>
            </a:pPr>
            <a:r>
              <a:rPr lang="en-US" sz="1100" b="1" i="0" dirty="0">
                <a:solidFill>
                  <a:schemeClr val="accent5"/>
                </a:solidFill>
                <a:effectLst/>
                <a:latin typeface="Courier New" panose="02070309020205020404" pitchFamily="49" charset="0"/>
                <a:cs typeface="Courier New" panose="02070309020205020404" pitchFamily="49" charset="0"/>
              </a:rPr>
              <a:t>000111 000001 111011 011011 110100 001011 111010 000101 111101 100111 100000 111111 001101 101010 000111 000000 011101 111110 001110 011010 100100 101100 111111 100110 010001 011000 110101 001100 000010 101011 100110 010001 011000 111101 011011 100011 100100 011101 100100 011001 111111 011101 100100 011001 111111 011110 110011 001000 111011 111001 111011 111000 111101 000110 101111 100011 011110 000011 011100 110110 110011 000001 001110 111011 111001 000000 100111 111101 111110 011100 110011 000000 011011 011110 101001 110011 011110 110011 001011 011101 110110 011011 000100 100111 111101 111001 111011 111000 000110 011100 000111 111000 000100 000011 011101 100010 100001 001110 110001 000000 111111 001101 100101 110011 100110 011011 110100 011001 110011 001101 111010 111100 001101 110110 011001 011111 111110 000110 011010 010100 111001 110101 101000 100101 010111 100011 010110 011110 001101 011010 111001 111101 011011 010100 110101 001000 111001 110101 001000 111001 110101 001000 111001 111101 111100 100011 110011 111011 100011 111100 111110 001000 101111 001111 110010 111011 100011 110001 111011 001011 011110 011111 100101 110111 010111 111001 111101 </a:t>
            </a:r>
            <a:r>
              <a:rPr lang="en-US" sz="1100" b="1" i="0" dirty="0">
                <a:solidFill>
                  <a:schemeClr val="bg2"/>
                </a:solidFill>
                <a:effectLst/>
                <a:latin typeface="Courier New" panose="02070309020205020404" pitchFamily="49" charset="0"/>
                <a:cs typeface="Courier New" panose="02070309020205020404" pitchFamily="49" charset="0"/>
              </a:rPr>
              <a:t>00</a:t>
            </a:r>
            <a:r>
              <a:rPr lang="en-US" sz="1100" b="1" i="0" dirty="0">
                <a:solidFill>
                  <a:schemeClr val="accent5"/>
                </a:solidFill>
                <a:effectLst/>
                <a:latin typeface="Courier New" panose="02070309020205020404" pitchFamily="49" charset="0"/>
                <a:cs typeface="Courier New" panose="02070309020205020404" pitchFamily="49" charset="0"/>
              </a:rPr>
              <a:t>1100</a:t>
            </a: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031325"/>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2 Huffman encodings (characters and run-lengths)</a:t>
            </a:r>
          </a:p>
          <a:p>
            <a:endParaRPr lang="en-US" dirty="0">
              <a:solidFill>
                <a:srgbClr val="3B3B3B"/>
              </a:solidFill>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6-bit chunks, reversed</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Chunks to </a:t>
            </a:r>
            <a:r>
              <a:rPr lang="en-US" b="0" dirty="0">
                <a:solidFill>
                  <a:srgbClr val="3B3B3B"/>
                </a:solidFill>
                <a:effectLst/>
                <a:highlight>
                  <a:srgbClr val="FFFFFF"/>
                </a:highlight>
                <a:latin typeface="Menlo" panose="020B0609030804020204" pitchFamily="49" charset="0"/>
              </a:rPr>
              <a:t>ASCII (Base64 with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4" name="Rounded Rectangle 3">
            <a:extLst>
              <a:ext uri="{FF2B5EF4-FFF2-40B4-BE49-F238E27FC236}">
                <a16:creationId xmlns:a16="http://schemas.microsoft.com/office/drawing/2014/main" id="{98FE3B5D-62D7-BD32-3F76-CFF6D7342F7A}"/>
              </a:ext>
            </a:extLst>
          </p:cNvPr>
          <p:cNvSpPr/>
          <p:nvPr/>
        </p:nvSpPr>
        <p:spPr>
          <a:xfrm>
            <a:off x="6019801" y="3648024"/>
            <a:ext cx="5581650" cy="590601"/>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716998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674041" y="2332998"/>
            <a:ext cx="4679355" cy="4093428"/>
          </a:xfrm>
          <a:prstGeom prst="rect">
            <a:avLst/>
          </a:prstGeom>
          <a:noFill/>
        </p:spPr>
        <p:txBody>
          <a:bodyPr wrap="square" rtlCol="0">
            <a:spAutoFit/>
          </a:bodyPr>
          <a:lstStyle/>
          <a:p>
            <a:pPr rtl="0">
              <a:spcBef>
                <a:spcPts val="0"/>
              </a:spcBef>
              <a:spcAft>
                <a:spcPts val="0"/>
              </a:spcAft>
            </a:pPr>
            <a:r>
              <a:rPr lang="en-US" sz="2000" b="0" i="0" dirty="0">
                <a:solidFill>
                  <a:schemeClr val="accent5"/>
                </a:solidFill>
                <a:effectLst/>
                <a:latin typeface="Courier New" panose="02070309020205020404" pitchFamily="49" charset="0"/>
                <a:cs typeface="Courier New" panose="02070309020205020404" pitchFamily="49" charset="0"/>
              </a:rPr>
              <a:t>E ? y Y r I x C { e ^ } K h E &gt; [ | L X b j } d O V s J @ </a:t>
            </a:r>
            <a:r>
              <a:rPr lang="en-US" sz="2000" b="0" i="0" dirty="0" err="1">
                <a:solidFill>
                  <a:schemeClr val="accent5"/>
                </a:solidFill>
                <a:effectLst/>
                <a:latin typeface="Courier New" panose="02070309020205020404" pitchFamily="49" charset="0"/>
                <a:cs typeface="Courier New" panose="02070309020205020404" pitchFamily="49" charset="0"/>
              </a:rPr>
              <a:t>i</a:t>
            </a:r>
            <a:r>
              <a:rPr lang="en-US" sz="2000" b="0" i="0" dirty="0">
                <a:solidFill>
                  <a:schemeClr val="accent5"/>
                </a:solidFill>
                <a:effectLst/>
                <a:latin typeface="Courier New" panose="02070309020205020404" pitchFamily="49" charset="0"/>
                <a:cs typeface="Courier New" panose="02070309020205020404" pitchFamily="49" charset="0"/>
              </a:rPr>
              <a:t> d O V { Y a b [ b W } [ b W } \ q F y w y v { D m a \ A Z t q ? L y w &gt; e { | Z q &gt; Y \ g q \ q I [ t Y B e { w y v D Z E v B A [ ` _ L o &gt; } K c q d Y r W q K x z K t W ] | D X R w s f c U a T \ K X w { Y R s F w s F w s F w { z a q y a z | F m M p y a o y I \ ] c u U w { J</a:t>
            </a:r>
          </a:p>
          <a:p>
            <a:pPr rtl="0">
              <a:spcBef>
                <a:spcPts val="0"/>
              </a:spcBef>
              <a:spcAft>
                <a:spcPts val="0"/>
              </a:spcAft>
            </a:pPr>
            <a:endParaRPr lang="en-US" sz="2000" b="0" i="0" dirty="0">
              <a:solidFill>
                <a:schemeClr val="accent5"/>
              </a:solidFill>
              <a:effectLst/>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031325"/>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2 Huffman encodings (characters and run-lengths)</a:t>
            </a:r>
          </a:p>
          <a:p>
            <a:endParaRPr lang="en-US" dirty="0">
              <a:solidFill>
                <a:srgbClr val="3B3B3B"/>
              </a:solidFill>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6-bit chunks, reversed</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Chunks to </a:t>
            </a:r>
            <a:r>
              <a:rPr lang="en-US" b="0" dirty="0">
                <a:solidFill>
                  <a:srgbClr val="3B3B3B"/>
                </a:solidFill>
                <a:effectLst/>
                <a:highlight>
                  <a:srgbClr val="FFFFFF"/>
                </a:highlight>
                <a:latin typeface="Menlo" panose="020B0609030804020204" pitchFamily="49" charset="0"/>
              </a:rPr>
              <a:t>ASCII (Base64 with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4" name="Rounded Rectangle 3">
            <a:extLst>
              <a:ext uri="{FF2B5EF4-FFF2-40B4-BE49-F238E27FC236}">
                <a16:creationId xmlns:a16="http://schemas.microsoft.com/office/drawing/2014/main" id="{88D517F3-6943-307E-AFB2-CAD2BD48FEC1}"/>
              </a:ext>
            </a:extLst>
          </p:cNvPr>
          <p:cNvSpPr/>
          <p:nvPr/>
        </p:nvSpPr>
        <p:spPr>
          <a:xfrm>
            <a:off x="6090766" y="4225625"/>
            <a:ext cx="5278139" cy="565450"/>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459649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0" y="3649803"/>
            <a:ext cx="6998836" cy="1692771"/>
          </a:xfrm>
          <a:prstGeom prst="rect">
            <a:avLst/>
          </a:prstGeom>
          <a:noFill/>
        </p:spPr>
        <p:txBody>
          <a:bodyPr wrap="square" rtlCol="0">
            <a:spAutoFit/>
          </a:bodyPr>
          <a:lstStyle/>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a:solidFill>
                  <a:srgbClr val="3B3B3B"/>
                </a:solidFill>
                <a:effectLst/>
                <a:highlight>
                  <a:srgbClr val="FFFFFF"/>
                </a:highlight>
                <a:latin typeface="Courier New" panose="02070309020205020404" pitchFamily="49" charset="0"/>
              </a:rPr>
              <a:t>   </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E?yYrIxC</a:t>
            </a:r>
            <a:r>
              <a:rPr lang="en-US" sz="1600" b="0" i="0" u="none" strike="noStrike" dirty="0">
                <a:solidFill>
                  <a:schemeClr val="accent1"/>
                </a:solidFill>
                <a:effectLst/>
                <a:highlight>
                  <a:srgbClr val="FFFFFF"/>
                </a:highlight>
                <a:latin typeface="Courier New" panose="02070309020205020404" pitchFamily="49" charset="0"/>
              </a:rPr>
              <a:t>{e^}</a:t>
            </a:r>
            <a:r>
              <a:rPr lang="en-US" sz="1600" b="0" i="0" u="none" strike="noStrike" dirty="0" err="1">
                <a:solidFill>
                  <a:schemeClr val="accent1"/>
                </a:solidFill>
                <a:effectLst/>
                <a:highlight>
                  <a:srgbClr val="FFFFFF"/>
                </a:highlight>
                <a:latin typeface="Courier New" panose="02070309020205020404" pitchFamily="49" charset="0"/>
              </a:rPr>
              <a:t>KhE</a:t>
            </a:r>
            <a:r>
              <a:rPr lang="en-US" sz="1600" b="0" i="0" u="none" strike="noStrike" dirty="0">
                <a:solidFill>
                  <a:schemeClr val="accent1"/>
                </a:solidFill>
                <a:effectLst/>
                <a:highlight>
                  <a:srgbClr val="FFFFFF"/>
                </a:highlight>
                <a:latin typeface="Courier New" panose="02070309020205020404" pitchFamily="49" charset="0"/>
              </a:rPr>
              <a:t>&gt;[|</a:t>
            </a:r>
            <a:r>
              <a:rPr lang="en-US" sz="1600" b="0" i="0" u="none" strike="noStrike" dirty="0" err="1">
                <a:solidFill>
                  <a:schemeClr val="accent1"/>
                </a:solidFill>
                <a:effectLst/>
                <a:highlight>
                  <a:srgbClr val="FFFFFF"/>
                </a:highlight>
                <a:latin typeface="Courier New" panose="02070309020205020404" pitchFamily="49" charset="0"/>
              </a:rPr>
              <a:t>LXbj</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dOVsJ</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idOV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Yab</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qFywyv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Dma</a:t>
            </a:r>
            <a:r>
              <a:rPr lang="en-US" sz="1600" b="0" i="0" u="none" strike="noStrike" dirty="0">
                <a:solidFill>
                  <a:schemeClr val="accent1"/>
                </a:solidFill>
                <a:effectLst/>
                <a:highlight>
                  <a:srgbClr val="FFFFFF"/>
                </a:highlight>
                <a:latin typeface="Courier New" panose="02070309020205020404" pitchFamily="49" charset="0"/>
              </a:rPr>
              <a:t>\\A"</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Ztq?Lyw</a:t>
            </a:r>
            <a:r>
              <a:rPr lang="en-US" sz="1600" b="0" i="0" u="none" strike="noStrike" dirty="0">
                <a:solidFill>
                  <a:schemeClr val="accent1"/>
                </a:solidFill>
                <a:effectLst/>
                <a:highlight>
                  <a:srgbClr val="FFFFFF"/>
                </a:highlight>
                <a:latin typeface="Courier New" panose="02070309020205020404" pitchFamily="49" charset="0"/>
              </a:rPr>
              <a:t>&gt;e{|</a:t>
            </a:r>
            <a:r>
              <a:rPr lang="en-US" sz="1600" b="0" i="0" u="none" strike="noStrike" dirty="0" err="1">
                <a:solidFill>
                  <a:schemeClr val="accent1"/>
                </a:solidFill>
                <a:effectLst/>
                <a:highlight>
                  <a:srgbClr val="FFFFFF"/>
                </a:highlight>
                <a:latin typeface="Courier New" panose="02070309020205020404" pitchFamily="49" charset="0"/>
              </a:rPr>
              <a:t>Zq</a:t>
            </a:r>
            <a:r>
              <a:rPr lang="en-US" sz="1600" b="0" i="0" u="none" strike="noStrike" dirty="0">
                <a:solidFill>
                  <a:schemeClr val="accent1"/>
                </a:solidFill>
                <a:effectLst/>
                <a:highlight>
                  <a:srgbClr val="FFFFFF"/>
                </a:highlight>
                <a:latin typeface="Courier New" panose="02070309020205020404" pitchFamily="49" charset="0"/>
              </a:rPr>
              <a:t>&gt;Y\\</a:t>
            </a:r>
            <a:r>
              <a:rPr lang="en-US" sz="1600" b="0" i="0" u="none" strike="noStrike" dirty="0" err="1">
                <a:solidFill>
                  <a:schemeClr val="accent1"/>
                </a:solidFill>
                <a:effectLst/>
                <a:highlight>
                  <a:srgbClr val="FFFFFF"/>
                </a:highlight>
                <a:latin typeface="Courier New" panose="02070309020205020404" pitchFamily="49" charset="0"/>
              </a:rPr>
              <a:t>gq</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tYBe</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wyvDZE</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vBA</a:t>
            </a:r>
            <a:r>
              <a:rPr lang="en-US" sz="1600" b="0" i="0" u="none" strike="noStrike" dirty="0">
                <a:solidFill>
                  <a:schemeClr val="accent1"/>
                </a:solidFill>
                <a:effectLst/>
                <a:highlight>
                  <a:srgbClr val="FFFFFF"/>
                </a:highlight>
                <a:latin typeface="Courier New" panose="02070309020205020404" pitchFamily="49" charset="0"/>
              </a:rPr>
              <a:t>[`_Lo&gt;}</a:t>
            </a:r>
            <a:r>
              <a:rPr lang="en-US" sz="1600" b="0" i="0" u="none" strike="noStrike" dirty="0" err="1">
                <a:solidFill>
                  <a:schemeClr val="accent1"/>
                </a:solidFill>
                <a:effectLst/>
                <a:highlight>
                  <a:srgbClr val="FFFFFF"/>
                </a:highlight>
                <a:latin typeface="Courier New" panose="02070309020205020404" pitchFamily="49" charset="0"/>
              </a:rPr>
              <a:t>KcqdYrWqKxzKtW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DXRwsfcUaT</a:t>
            </a:r>
            <a:r>
              <a:rPr lang="en-US" sz="1600" b="0" i="0" u="none" strike="noStrike" dirty="0">
                <a:solidFill>
                  <a:schemeClr val="accent1"/>
                </a:solidFill>
                <a:effectLst/>
                <a:highlight>
                  <a:srgbClr val="FFFFFF"/>
                </a:highlight>
                <a:latin typeface="Courier New" panose="02070309020205020404" pitchFamily="49" charset="0"/>
              </a:rPr>
              <a:t>\\</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KXw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YRsFwsFwsFw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zaqyaz|FmMpyaoyI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cuUw</a:t>
            </a:r>
            <a:r>
              <a:rPr lang="en-US" sz="1600" b="0" i="0" u="none" strike="noStrike" dirty="0">
                <a:solidFill>
                  <a:schemeClr val="accent1"/>
                </a:solidFill>
                <a:effectLst/>
                <a:highlight>
                  <a:srgbClr val="FFFFFF"/>
                </a:highlight>
                <a:latin typeface="Courier New" panose="02070309020205020404" pitchFamily="49" charset="0"/>
              </a:rPr>
              <a:t>{J"</a:t>
            </a:r>
            <a:endParaRPr lang="en-US" sz="1600" b="0" dirty="0">
              <a:solidFill>
                <a:schemeClr val="accent1"/>
              </a:solidFill>
              <a:effectLst/>
              <a:highlight>
                <a:srgbClr val="FFFFFF"/>
              </a:highlight>
            </a:endParaRPr>
          </a:p>
          <a:p>
            <a:br>
              <a:rPr lang="en-US" sz="1200" dirty="0"/>
            </a:br>
            <a:endParaRPr lang="en-US" sz="1200" dirty="0"/>
          </a:p>
        </p:txBody>
      </p:sp>
      <p:sp>
        <p:nvSpPr>
          <p:cNvPr id="5" name="TextBox 4">
            <a:extLst>
              <a:ext uri="{FF2B5EF4-FFF2-40B4-BE49-F238E27FC236}">
                <a16:creationId xmlns:a16="http://schemas.microsoft.com/office/drawing/2014/main" id="{F05549B4-7DD6-FB0E-352B-8470D5891E7E}"/>
              </a:ext>
            </a:extLst>
          </p:cNvPr>
          <p:cNvSpPr txBox="1"/>
          <p:nvPr/>
        </p:nvSpPr>
        <p:spPr>
          <a:xfrm>
            <a:off x="1343025" y="2500311"/>
            <a:ext cx="694421" cy="707886"/>
          </a:xfrm>
          <a:prstGeom prst="rect">
            <a:avLst/>
          </a:prstGeom>
          <a:noFill/>
        </p:spPr>
        <p:txBody>
          <a:bodyPr wrap="none" rtlCol="0">
            <a:spAutoFit/>
          </a:bodyPr>
          <a:lstStyle/>
          <a:p>
            <a:r>
              <a:rPr lang="en-US" sz="4000" dirty="0"/>
              <a:t>==</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Tree>
    <p:extLst>
      <p:ext uri="{BB962C8B-B14F-4D97-AF65-F5344CB8AC3E}">
        <p14:creationId xmlns:p14="http://schemas.microsoft.com/office/powerpoint/2010/main" val="63168689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hat&#10;&#10;Description automatically generated">
            <a:extLst>
              <a:ext uri="{FF2B5EF4-FFF2-40B4-BE49-F238E27FC236}">
                <a16:creationId xmlns:a16="http://schemas.microsoft.com/office/drawing/2014/main" id="{78176075-6A22-4988-8DA6-E832A13D1F29}"/>
              </a:ext>
            </a:extLst>
          </p:cNvPr>
          <p:cNvPicPr>
            <a:picLocks noChangeAspect="1"/>
          </p:cNvPicPr>
          <p:nvPr/>
        </p:nvPicPr>
        <p:blipFill>
          <a:blip r:embed="rId2"/>
          <a:srcRect t="56737" b="1"/>
          <a:stretch/>
        </p:blipFill>
        <p:spPr>
          <a:xfrm>
            <a:off x="648447" y="2295142"/>
            <a:ext cx="10895105" cy="2267716"/>
          </a:xfrm>
          <a:prstGeom prst="rect">
            <a:avLst/>
          </a:prstGeom>
        </p:spPr>
      </p:pic>
    </p:spTree>
    <p:extLst>
      <p:ext uri="{BB962C8B-B14F-4D97-AF65-F5344CB8AC3E}">
        <p14:creationId xmlns:p14="http://schemas.microsoft.com/office/powerpoint/2010/main" val="20543985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4126E-B9DE-4D48-F526-5CCB18E1CAB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A3DAB75-A4A1-EB53-FD43-2D601C54948F}"/>
              </a:ext>
            </a:extLst>
          </p:cNvPr>
          <p:cNvSpPr txBox="1"/>
          <p:nvPr/>
        </p:nvSpPr>
        <p:spPr>
          <a:xfrm>
            <a:off x="587829" y="339635"/>
            <a:ext cx="7766870" cy="6370975"/>
          </a:xfrm>
          <a:prstGeom prst="rect">
            <a:avLst/>
          </a:prstGeom>
          <a:noFill/>
        </p:spPr>
        <p:txBody>
          <a:bodyPr wrap="square" rtlCol="0">
            <a:spAutoFit/>
          </a:bodyPr>
          <a:lstStyle/>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x,y,o</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err="1">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b[1920]       ;p(</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(;n       --;x++)       c==10?y       +=80,x=</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o-1:x&gt;=       0?80&gt;x?             c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y+x</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       :0:                         0:0;}c(</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q,l,r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*l,*r;{</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while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(q&gt;=0)q</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yYrIxC</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KhE</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LXbj</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dOVsJ</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idOV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Yab</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qFywyv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"ma\\A"</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Ztq?Lyw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&gt;e{|</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Zq</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&gt;Y\\</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gq</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tYBe</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{w"</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yvDZE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vBA</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"Lo&gt;}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KcqdYrWqKxzKtW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DXRwsfcUaT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KXw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RsFwsFwsFw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zaqyaz|FmMpyaoyI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cuUw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{J"</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[_/6]   -62&gt;&gt;_++%6&amp;1?r[q]:l[q])-99;</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return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q;}E(a</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(o=x=</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a,y</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=0,_=0;_        &lt;1006;)a=</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/\\\n"</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[c(6,</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"cd\\a[g"</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"_e"</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fh</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 p(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"&amp;'()*+,-.1"</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c(11</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"_ac[]\\</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YZi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jkm</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bd^efghXWlV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)+13</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]-34,a);}main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k,Z</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z[1920]  ,A=0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,B=0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puts(</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"[2J"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e=sin(A         ),  n=   sin(B),g=cos(</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A),m   =cos(B);</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=0;k&lt;   1840;k++)y=-k</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/80-   10,o=41+(k%80-              40)*1.3/</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A-100.0/y, b[k]=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[o+N&amp;1],z[k]   =0;E(</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80-(</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int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)(9*B)%250);</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(j=0;6.28&gt;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j;j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+=0.07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=0;6.28&gt;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+=0.02) {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c=sin(</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   =cos(j</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),f=sin(j),h=d+2,D=15/(c*h*</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*g+5    ),l=cos</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),t=c     *h*g-f*</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e;x</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=40+2*D*(l*h*m-t*n),y=   12</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+D*(l*h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*m),o=x+80*</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=8*((f*e-c    *d*</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g)*m-c*         d*e-f*g-l*d*n);</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(D&gt;z[o]    )z[o]</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D,b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N&gt;0?N:0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  }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printf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"H"</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=1;1841</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&gt;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k;k</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putchar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(k%80?b       [k]:10)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 +=       0.053;B       +=0.037       ;  }  }</a:t>
            </a:r>
            <a:endParaRPr lang="en-US" sz="1200" b="0" dirty="0">
              <a:effectLst/>
              <a:highlight>
                <a:srgbClr val="FFFFFF"/>
              </a:highlight>
              <a:latin typeface="Courier New" panose="02070309020205020404" pitchFamily="49" charset="0"/>
              <a:cs typeface="Courier New" panose="02070309020205020404" pitchFamily="49" charset="0"/>
            </a:endParaRPr>
          </a:p>
          <a:p>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62122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17222</TotalTime>
  <Words>20845</Words>
  <Application>Microsoft Office PowerPoint</Application>
  <PresentationFormat>Widescreen</PresentationFormat>
  <Paragraphs>2082</Paragraphs>
  <Slides>117</Slides>
  <Notes>0</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117</vt:i4>
      </vt:variant>
    </vt:vector>
  </HeadingPairs>
  <TitlesOfParts>
    <vt:vector size="128" baseType="lpstr">
      <vt:lpstr>Andale Mono</vt:lpstr>
      <vt:lpstr>Aptos</vt:lpstr>
      <vt:lpstr>Arial</vt:lpstr>
      <vt:lpstr>Calibri</vt:lpstr>
      <vt:lpstr>Calibri Light</vt:lpstr>
      <vt:lpstr>Consolas</vt:lpstr>
      <vt:lpstr>Courier New</vt:lpstr>
      <vt:lpstr>Menlo</vt:lpstr>
      <vt:lpstr>Roboto</vt:lpstr>
      <vt:lpstr>Söhne</vt:lpstr>
      <vt:lpstr>Office Theme</vt:lpstr>
      <vt:lpstr>Make Tools That Don’t Break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Ray Myers</dc:creator>
  <cp:lastModifiedBy>Ray Myers</cp:lastModifiedBy>
  <cp:revision>23</cp:revision>
  <dcterms:created xsi:type="dcterms:W3CDTF">2024-05-18T14:14:44Z</dcterms:created>
  <dcterms:modified xsi:type="dcterms:W3CDTF">2025-02-19T06:01:24Z</dcterms:modified>
</cp:coreProperties>
</file>